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67" r:id="rId5"/>
    <p:sldId id="264" r:id="rId6"/>
    <p:sldId id="268" r:id="rId7"/>
    <p:sldId id="262" r:id="rId8"/>
    <p:sldId id="263" r:id="rId9"/>
    <p:sldId id="289" r:id="rId10"/>
    <p:sldId id="269" r:id="rId11"/>
    <p:sldId id="260" r:id="rId12"/>
    <p:sldId id="302" r:id="rId13"/>
    <p:sldId id="258" r:id="rId14"/>
    <p:sldId id="259" r:id="rId15"/>
    <p:sldId id="270" r:id="rId16"/>
    <p:sldId id="271" r:id="rId17"/>
    <p:sldId id="290" r:id="rId18"/>
    <p:sldId id="291" r:id="rId19"/>
    <p:sldId id="273" r:id="rId20"/>
    <p:sldId id="275" r:id="rId21"/>
    <p:sldId id="276" r:id="rId22"/>
    <p:sldId id="303" r:id="rId23"/>
    <p:sldId id="277" r:id="rId24"/>
    <p:sldId id="279" r:id="rId25"/>
    <p:sldId id="304" r:id="rId26"/>
    <p:sldId id="282" r:id="rId27"/>
    <p:sldId id="280" r:id="rId28"/>
    <p:sldId id="305" r:id="rId29"/>
    <p:sldId id="281" r:id="rId30"/>
    <p:sldId id="284" r:id="rId31"/>
    <p:sldId id="306" r:id="rId32"/>
    <p:sldId id="287" r:id="rId33"/>
    <p:sldId id="301" r:id="rId34"/>
    <p:sldId id="299" r:id="rId35"/>
    <p:sldId id="300" r:id="rId36"/>
    <p:sldId id="286" r:id="rId37"/>
    <p:sldId id="285" r:id="rId38"/>
    <p:sldId id="297" r:id="rId39"/>
    <p:sldId id="298" r:id="rId40"/>
    <p:sldId id="295" r:id="rId41"/>
    <p:sldId id="296" r:id="rId42"/>
    <p:sldId id="293" r:id="rId43"/>
    <p:sldId id="294" r:id="rId44"/>
    <p:sldId id="292" r:id="rId45"/>
    <p:sldId id="307" r:id="rId46"/>
    <p:sldId id="309" r:id="rId47"/>
    <p:sldId id="28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3D52-1331-D746-8271-79EBED2D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951486-E193-A84F-94A7-0CD51A040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A28CA-7C16-504C-A87C-DA555CD452A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ECF78D7E-3EF5-C64C-A526-0F6DAEFAA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80AE6-D7DB-7347-86D7-2758723FB268}"/>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8218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E583-5FB0-0346-8CBF-53BF533CF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16BD9-CFE6-C748-8E50-B3CC132BE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3631-F258-E448-B5E2-A00792E119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FF38659-1B03-7143-8468-6F3B783C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A17B6-D16B-A44A-9E74-2E050F6BEEE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65024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909A0-181D-E747-AB33-3A8298E73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6DC52-C3C0-A043-8029-3095FB262F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646E4-8145-EE42-836B-E6C2918E2795}"/>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692D1FBC-3909-9641-9D1B-D376CDC9F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7758A-F84E-C646-B70F-E0499384ABB9}"/>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0308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28-B54B-394E-8F8F-B73207B3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CE186-D30C-554E-A5FE-11319ED31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63021-009B-874F-8EC1-A5178010C68F}"/>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86F813BE-D800-574B-A888-DC47917FE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72FF9-451F-1648-8113-7CF2CA8CD921}"/>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77976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B6C6-45B6-144B-ACEF-6D3B7FBD2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A01EF-291C-9E40-80F6-539244D8A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9602C-C0A1-8A45-9FCD-5D1BAE6461A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2421BC8F-1FA4-F349-88B7-0F916DCCD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19D17-3301-7B49-90CC-649077F6B63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9229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5DEE-084B-C14B-B537-884B8C079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073EF1-4E3E-1943-90F1-45134E85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2531B-23B5-4243-8A3D-F85F65459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C5A90-45CF-B54C-9BAF-5E2961EBC072}"/>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117EFFA1-D4A8-EF45-AD79-F50F50175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0B90A-8A31-EA45-AE8B-B71B046A66B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45827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1DC2-57B3-5142-9F68-DB22BEECC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810E3-2D74-C64B-9C3A-971631D8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1623E-306A-9D45-8882-6B7EB869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6C6D4-3322-CB40-A991-3A97019AC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EE71F-31C7-614B-9F9B-C789EFAAF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9F04F-15F6-484A-9A85-357CEA7E6D7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8" name="Footer Placeholder 7">
            <a:extLst>
              <a:ext uri="{FF2B5EF4-FFF2-40B4-BE49-F238E27FC236}">
                <a16:creationId xmlns:a16="http://schemas.microsoft.com/office/drawing/2014/main" id="{0BB0828A-0B0E-7F45-9FFD-B17A7E5A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F5858-624D-6440-9CE0-0E1A985559B5}"/>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16227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E96-5D42-0A43-BDF4-EA0703C2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ADB95-F0C1-314A-A9A3-2677C0EC4DB0}"/>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4" name="Footer Placeholder 3">
            <a:extLst>
              <a:ext uri="{FF2B5EF4-FFF2-40B4-BE49-F238E27FC236}">
                <a16:creationId xmlns:a16="http://schemas.microsoft.com/office/drawing/2014/main" id="{66AA8EDA-A319-3448-A072-269258D66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8CC0D-9363-6644-8C5B-948A16773CDC}"/>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32573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BDF2B-D0F5-2442-ABE1-5ECCB7AA14B6}"/>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3" name="Footer Placeholder 2">
            <a:extLst>
              <a:ext uri="{FF2B5EF4-FFF2-40B4-BE49-F238E27FC236}">
                <a16:creationId xmlns:a16="http://schemas.microsoft.com/office/drawing/2014/main" id="{2D2795B5-DC70-A64D-9E67-9526A58CD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A5C33-8166-5441-99F8-474C57BE6D3B}"/>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4779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2F3E-6DF9-434F-A608-EC1171522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39A5C-F7CB-E242-9BEA-8910E9EE0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10F6B-65CD-394D-B4B1-070A43292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962E-76BB-1048-9BFF-FBC7181F498E}"/>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90F3AD16-AF4E-B94F-A38F-DE2FD5693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5C20-CE83-5440-B53B-E85DCA171B47}"/>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5614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B392-0EB3-4645-8887-625718298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875568-1DD8-E94A-B0DE-E91D6E7D0D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D6203-372B-1C4D-ADBB-9DAAC9473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B8A996-B8AE-DE48-80A2-21DCD6F90B2C}"/>
              </a:ext>
            </a:extLst>
          </p:cNvPr>
          <p:cNvSpPr>
            <a:spLocks noGrp="1"/>
          </p:cNvSpPr>
          <p:nvPr>
            <p:ph type="dt" sz="half" idx="10"/>
          </p:nvPr>
        </p:nvSpPr>
        <p:spPr/>
        <p:txBody>
          <a:bodyPr/>
          <a:lstStyle/>
          <a:p>
            <a:fld id="{96CED816-65CA-6048-B56D-F3CFEEC8D65F}" type="datetimeFigureOut">
              <a:rPr lang="en-US" smtClean="0"/>
              <a:t>5/19/21</a:t>
            </a:fld>
            <a:endParaRPr lang="en-US"/>
          </a:p>
        </p:txBody>
      </p:sp>
      <p:sp>
        <p:nvSpPr>
          <p:cNvPr id="6" name="Footer Placeholder 5">
            <a:extLst>
              <a:ext uri="{FF2B5EF4-FFF2-40B4-BE49-F238E27FC236}">
                <a16:creationId xmlns:a16="http://schemas.microsoft.com/office/drawing/2014/main" id="{C047263C-EBE0-7143-A3C9-5F804792C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8A57-F384-B149-BD43-057E0FF8ABE0}"/>
              </a:ext>
            </a:extLst>
          </p:cNvPr>
          <p:cNvSpPr>
            <a:spLocks noGrp="1"/>
          </p:cNvSpPr>
          <p:nvPr>
            <p:ph type="sldNum" sz="quarter" idx="12"/>
          </p:nvPr>
        </p:nvSpPr>
        <p:spPr/>
        <p:txBody>
          <a:bodyPr/>
          <a:lstStyle/>
          <a:p>
            <a:fld id="{7FF0A124-3B0E-0044-AC65-B82AD7398618}" type="slidenum">
              <a:rPr lang="en-US" smtClean="0"/>
              <a:t>‹#›</a:t>
            </a:fld>
            <a:endParaRPr lang="en-US"/>
          </a:p>
        </p:txBody>
      </p:sp>
    </p:spTree>
    <p:extLst>
      <p:ext uri="{BB962C8B-B14F-4D97-AF65-F5344CB8AC3E}">
        <p14:creationId xmlns:p14="http://schemas.microsoft.com/office/powerpoint/2010/main" val="204118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715E7-7D46-2F43-A103-B16E52C1E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4C817-E3CE-AC4E-838D-A5E68676D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FF25B-9087-9B48-9A19-C8364ACEF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ED816-65CA-6048-B56D-F3CFEEC8D65F}" type="datetimeFigureOut">
              <a:rPr lang="en-US" smtClean="0"/>
              <a:t>5/19/21</a:t>
            </a:fld>
            <a:endParaRPr lang="en-US"/>
          </a:p>
        </p:txBody>
      </p:sp>
      <p:sp>
        <p:nvSpPr>
          <p:cNvPr id="5" name="Footer Placeholder 4">
            <a:extLst>
              <a:ext uri="{FF2B5EF4-FFF2-40B4-BE49-F238E27FC236}">
                <a16:creationId xmlns:a16="http://schemas.microsoft.com/office/drawing/2014/main" id="{380E52CA-50A3-E749-AF87-CBD0A6323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4658A2-E2AE-5848-8346-47025AF3C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0A124-3B0E-0044-AC65-B82AD7398618}" type="slidenum">
              <a:rPr lang="en-US" smtClean="0"/>
              <a:t>‹#›</a:t>
            </a:fld>
            <a:endParaRPr lang="en-US"/>
          </a:p>
        </p:txBody>
      </p:sp>
    </p:spTree>
    <p:extLst>
      <p:ext uri="{BB962C8B-B14F-4D97-AF65-F5344CB8AC3E}">
        <p14:creationId xmlns:p14="http://schemas.microsoft.com/office/powerpoint/2010/main" val="2549347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1524000" y="2235200"/>
            <a:ext cx="9144000" cy="2387600"/>
          </a:xfrm>
        </p:spPr>
        <p:txBody>
          <a:bodyPr/>
          <a:lstStyle/>
          <a:p>
            <a:r>
              <a:rPr lang="en-US" dirty="0"/>
              <a:t>Control Board to Diaphragm Pump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easuring stick&#10;&#10;Description automatically generated">
            <a:extLst>
              <a:ext uri="{FF2B5EF4-FFF2-40B4-BE49-F238E27FC236}">
                <a16:creationId xmlns:a16="http://schemas.microsoft.com/office/drawing/2014/main" id="{FD0D4556-1D27-284E-B8C3-9AEE782A3FC9}"/>
              </a:ext>
            </a:extLst>
          </p:cNvPr>
          <p:cNvPicPr>
            <a:picLocks noChangeAspect="1"/>
          </p:cNvPicPr>
          <p:nvPr/>
        </p:nvPicPr>
        <p:blipFill>
          <a:blip r:embed="rId2"/>
          <a:stretch>
            <a:fillRect/>
          </a:stretch>
        </p:blipFill>
        <p:spPr>
          <a:xfrm rot="16200000">
            <a:off x="3216488" y="-211483"/>
            <a:ext cx="5759023" cy="7678697"/>
          </a:xfrm>
          <a:prstGeom prst="rect">
            <a:avLst/>
          </a:prstGeom>
        </p:spPr>
      </p:pic>
      <p:sp>
        <p:nvSpPr>
          <p:cNvPr id="5" name="TextBox 4">
            <a:extLst>
              <a:ext uri="{FF2B5EF4-FFF2-40B4-BE49-F238E27FC236}">
                <a16:creationId xmlns:a16="http://schemas.microsoft.com/office/drawing/2014/main" id="{4C9C00AF-75AE-7447-A7A1-351124B3D84A}"/>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4.8mm adhesive shrink tube each </a:t>
            </a:r>
            <a:r>
              <a:rPr lang="en-US" sz="1200"/>
              <a:t>.5in long</a:t>
            </a:r>
            <a:r>
              <a:rPr lang="en-US" sz="1200" dirty="0"/>
              <a:t>.</a:t>
            </a:r>
          </a:p>
        </p:txBody>
      </p:sp>
    </p:spTree>
    <p:extLst>
      <p:ext uri="{BB962C8B-B14F-4D97-AF65-F5344CB8AC3E}">
        <p14:creationId xmlns:p14="http://schemas.microsoft.com/office/powerpoint/2010/main" val="117563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91E8E3C0-2806-D047-B75B-DAF3BCF8FEFF}"/>
              </a:ext>
            </a:extLst>
          </p:cNvPr>
          <p:cNvPicPr>
            <a:picLocks noChangeAspect="1"/>
          </p:cNvPicPr>
          <p:nvPr/>
        </p:nvPicPr>
        <p:blipFill>
          <a:blip r:embed="rId2"/>
          <a:stretch>
            <a:fillRect/>
          </a:stretch>
        </p:blipFill>
        <p:spPr>
          <a:xfrm rot="16200000">
            <a:off x="3194478" y="-20869"/>
            <a:ext cx="5803042" cy="7737389"/>
          </a:xfrm>
          <a:prstGeom prst="rect">
            <a:avLst/>
          </a:prstGeom>
        </p:spPr>
      </p:pic>
      <p:sp>
        <p:nvSpPr>
          <p:cNvPr id="4" name="TextBox 3">
            <a:extLst>
              <a:ext uri="{FF2B5EF4-FFF2-40B4-BE49-F238E27FC236}">
                <a16:creationId xmlns:a16="http://schemas.microsoft.com/office/drawing/2014/main" id="{C4243A9F-BE1A-234C-9C2B-1E9C6E9CF11F}"/>
              </a:ext>
            </a:extLst>
          </p:cNvPr>
          <p:cNvSpPr txBox="1"/>
          <p:nvPr/>
        </p:nvSpPr>
        <p:spPr>
          <a:xfrm>
            <a:off x="1077309" y="263527"/>
            <a:ext cx="10037379" cy="461665"/>
          </a:xfrm>
          <a:prstGeom prst="rect">
            <a:avLst/>
          </a:prstGeom>
          <a:noFill/>
        </p:spPr>
        <p:txBody>
          <a:bodyPr wrap="square" rtlCol="0">
            <a:spAutoFit/>
          </a:bodyPr>
          <a:lstStyle/>
          <a:p>
            <a:pPr algn="ctr"/>
            <a:r>
              <a:rPr lang="en-US" sz="1200" dirty="0"/>
              <a:t>Put one of the pieces of the shrink tube onto the end of the metal braid where the wires measured 2.5 inches. Place the shrink tube such that the metal braid ends midway through it. The wires should now measure 2.25 inches long. Apply the heat gun to the shrink tube. </a:t>
            </a:r>
          </a:p>
        </p:txBody>
      </p:sp>
    </p:spTree>
    <p:extLst>
      <p:ext uri="{BB962C8B-B14F-4D97-AF65-F5344CB8AC3E}">
        <p14:creationId xmlns:p14="http://schemas.microsoft.com/office/powerpoint/2010/main" val="227665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indoor, broom&#10;&#10;Description automatically generated">
            <a:extLst>
              <a:ext uri="{FF2B5EF4-FFF2-40B4-BE49-F238E27FC236}">
                <a16:creationId xmlns:a16="http://schemas.microsoft.com/office/drawing/2014/main" id="{03DA19B8-0B88-EC42-BF42-BB201454CA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04925" y="1175862"/>
            <a:ext cx="4579725" cy="6106300"/>
          </a:xfrm>
          <a:prstGeom prst="rect">
            <a:avLst/>
          </a:prstGeom>
        </p:spPr>
      </p:pic>
      <p:pic>
        <p:nvPicPr>
          <p:cNvPr id="7" name="Picture 6">
            <a:extLst>
              <a:ext uri="{FF2B5EF4-FFF2-40B4-BE49-F238E27FC236}">
                <a16:creationId xmlns:a16="http://schemas.microsoft.com/office/drawing/2014/main" id="{B22A75B5-4309-D047-9607-07AEEBA19E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550" y="339124"/>
            <a:ext cx="4634813" cy="6179751"/>
          </a:xfrm>
          <a:prstGeom prst="rect">
            <a:avLst/>
          </a:prstGeom>
        </p:spPr>
      </p:pic>
      <p:sp>
        <p:nvSpPr>
          <p:cNvPr id="4" name="TextBox 3">
            <a:extLst>
              <a:ext uri="{FF2B5EF4-FFF2-40B4-BE49-F238E27FC236}">
                <a16:creationId xmlns:a16="http://schemas.microsoft.com/office/drawing/2014/main" id="{27BEDF41-99FD-CB47-BB64-3AFCFF1CCAD1}"/>
              </a:ext>
            </a:extLst>
          </p:cNvPr>
          <p:cNvSpPr txBox="1"/>
          <p:nvPr/>
        </p:nvSpPr>
        <p:spPr>
          <a:xfrm>
            <a:off x="746608" y="1102308"/>
            <a:ext cx="5696358" cy="646331"/>
          </a:xfrm>
          <a:prstGeom prst="rect">
            <a:avLst/>
          </a:prstGeom>
          <a:noFill/>
        </p:spPr>
        <p:txBody>
          <a:bodyPr wrap="square" rtlCol="0">
            <a:spAutoFit/>
          </a:bodyPr>
          <a:lstStyle/>
          <a:p>
            <a:pPr algn="ctr"/>
            <a:r>
              <a:rPr lang="en-US" sz="1200" dirty="0"/>
              <a:t>Repeat the process on the previous slide on the other end of the metal braid (though the wire does not need to be measured this time). Thus far, the wire harness should appear as shown on the right.</a:t>
            </a:r>
          </a:p>
        </p:txBody>
      </p:sp>
    </p:spTree>
    <p:extLst>
      <p:ext uri="{BB962C8B-B14F-4D97-AF65-F5344CB8AC3E}">
        <p14:creationId xmlns:p14="http://schemas.microsoft.com/office/powerpoint/2010/main" val="138393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DE2A8-D0B7-2F4C-8935-844E75321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43882" y="1698095"/>
            <a:ext cx="5708822" cy="4281617"/>
          </a:xfrm>
          <a:prstGeom prst="rect">
            <a:avLst/>
          </a:prstGeom>
        </p:spPr>
      </p:pic>
      <p:pic>
        <p:nvPicPr>
          <p:cNvPr id="4" name="Picture 3" descr="A picture containing text, device&#10;&#10;Description automatically generated">
            <a:extLst>
              <a:ext uri="{FF2B5EF4-FFF2-40B4-BE49-F238E27FC236}">
                <a16:creationId xmlns:a16="http://schemas.microsoft.com/office/drawing/2014/main" id="{2AA7CDB2-D91C-E84E-9D14-1DB12113B1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00" y="984491"/>
            <a:ext cx="4281617" cy="5708823"/>
          </a:xfrm>
          <a:prstGeom prst="rect">
            <a:avLst/>
          </a:prstGeom>
        </p:spPr>
      </p:pic>
      <p:sp>
        <p:nvSpPr>
          <p:cNvPr id="6" name="TextBox 5">
            <a:extLst>
              <a:ext uri="{FF2B5EF4-FFF2-40B4-BE49-F238E27FC236}">
                <a16:creationId xmlns:a16="http://schemas.microsoft.com/office/drawing/2014/main" id="{B17C5FC0-0714-CA43-B1E9-DB76A6D673C6}"/>
              </a:ext>
            </a:extLst>
          </p:cNvPr>
          <p:cNvSpPr txBox="1"/>
          <p:nvPr/>
        </p:nvSpPr>
        <p:spPr>
          <a:xfrm>
            <a:off x="3484179" y="497010"/>
            <a:ext cx="5223641" cy="276999"/>
          </a:xfrm>
          <a:prstGeom prst="rect">
            <a:avLst/>
          </a:prstGeom>
          <a:noFill/>
        </p:spPr>
        <p:txBody>
          <a:bodyPr wrap="square" rtlCol="0">
            <a:spAutoFit/>
          </a:bodyPr>
          <a:lstStyle/>
          <a:p>
            <a:pPr algn="ctr"/>
            <a:r>
              <a:rPr lang="en-US" sz="1200" dirty="0"/>
              <a:t>Measure out and cut 8.5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4929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8161-2FDA-A242-8936-6EC160F794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949897" y="1386788"/>
            <a:ext cx="4357308" cy="5809744"/>
          </a:xfrm>
          <a:prstGeom prst="rect">
            <a:avLst/>
          </a:prstGeom>
        </p:spPr>
      </p:pic>
      <p:pic>
        <p:nvPicPr>
          <p:cNvPr id="7" name="Picture 6" descr="A picture containing wall, indoor, tool&#10;&#10;Description automatically generated">
            <a:extLst>
              <a:ext uri="{FF2B5EF4-FFF2-40B4-BE49-F238E27FC236}">
                <a16:creationId xmlns:a16="http://schemas.microsoft.com/office/drawing/2014/main" id="{24DA1AAA-0088-C64B-A849-4C9F05916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884794" y="1386785"/>
            <a:ext cx="4357310" cy="5809746"/>
          </a:xfrm>
          <a:prstGeom prst="rect">
            <a:avLst/>
          </a:prstGeom>
        </p:spPr>
      </p:pic>
      <p:sp>
        <p:nvSpPr>
          <p:cNvPr id="5" name="TextBox 4">
            <a:extLst>
              <a:ext uri="{FF2B5EF4-FFF2-40B4-BE49-F238E27FC236}">
                <a16:creationId xmlns:a16="http://schemas.microsoft.com/office/drawing/2014/main" id="{51533995-277F-5040-A34B-7E8A4C6BB4B7}"/>
              </a:ext>
            </a:extLst>
          </p:cNvPr>
          <p:cNvSpPr txBox="1"/>
          <p:nvPr/>
        </p:nvSpPr>
        <p:spPr>
          <a:xfrm>
            <a:off x="1342696" y="944751"/>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with the shorter length of wire (</a:t>
            </a:r>
            <a:r>
              <a:rPr lang="en-US" sz="1200"/>
              <a:t>the end </a:t>
            </a:r>
            <a:r>
              <a:rPr lang="en-US" sz="1200" dirty="0"/>
              <a:t>that was measured to be 2.25 inches). The black wire should be soldered so the that its length runs with that of the metal braid.</a:t>
            </a:r>
          </a:p>
        </p:txBody>
      </p:sp>
    </p:spTree>
    <p:extLst>
      <p:ext uri="{BB962C8B-B14F-4D97-AF65-F5344CB8AC3E}">
        <p14:creationId xmlns:p14="http://schemas.microsoft.com/office/powerpoint/2010/main" val="2585886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6A02B-4A56-C745-A4CB-D1BCA828C0F3}"/>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21484B8D-3055-174B-9520-D9A17799F69C}"/>
              </a:ext>
            </a:extLst>
          </p:cNvPr>
          <p:cNvSpPr txBox="1"/>
          <p:nvPr/>
        </p:nvSpPr>
        <p:spPr>
          <a:xfrm>
            <a:off x="6096000" y="3290500"/>
            <a:ext cx="3831021" cy="276999"/>
          </a:xfrm>
          <a:prstGeom prst="rect">
            <a:avLst/>
          </a:prstGeom>
          <a:noFill/>
        </p:spPr>
        <p:txBody>
          <a:bodyPr wrap="square" rtlCol="0">
            <a:spAutoFit/>
          </a:bodyPr>
          <a:lstStyle/>
          <a:p>
            <a:pPr algn="ctr"/>
            <a:r>
              <a:rPr lang="en-US" sz="1200" dirty="0"/>
              <a:t>Measure out and cut 20.5 inches of 1/4</a:t>
            </a:r>
            <a:r>
              <a:rPr lang="en-US" sz="1200" baseline="30000" dirty="0"/>
              <a:t>th</a:t>
            </a:r>
            <a:r>
              <a:rPr lang="en-US" sz="1200" dirty="0"/>
              <a:t> plastic braid.</a:t>
            </a:r>
          </a:p>
        </p:txBody>
      </p:sp>
    </p:spTree>
    <p:extLst>
      <p:ext uri="{BB962C8B-B14F-4D97-AF65-F5344CB8AC3E}">
        <p14:creationId xmlns:p14="http://schemas.microsoft.com/office/powerpoint/2010/main" val="371339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3179712-F881-FF48-A699-4175F0C6CD6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1C252B5D-5746-4540-B695-BDCDBA22B2A5}"/>
              </a:ext>
            </a:extLst>
          </p:cNvPr>
          <p:cNvSpPr txBox="1"/>
          <p:nvPr/>
        </p:nvSpPr>
        <p:spPr>
          <a:xfrm>
            <a:off x="6096000" y="3290500"/>
            <a:ext cx="5143500" cy="276999"/>
          </a:xfrm>
          <a:prstGeom prst="rect">
            <a:avLst/>
          </a:prstGeom>
          <a:noFill/>
        </p:spPr>
        <p:txBody>
          <a:bodyPr wrap="square" rtlCol="0">
            <a:spAutoFit/>
          </a:bodyPr>
          <a:lstStyle/>
          <a:p>
            <a:pPr algn="ctr"/>
            <a:r>
              <a:rPr lang="en-US" sz="1200" dirty="0"/>
              <a:t>Put the plastic braid onto the wire harness. It does not matter from which end.</a:t>
            </a:r>
          </a:p>
        </p:txBody>
      </p:sp>
    </p:spTree>
    <p:extLst>
      <p:ext uri="{BB962C8B-B14F-4D97-AF65-F5344CB8AC3E}">
        <p14:creationId xmlns:p14="http://schemas.microsoft.com/office/powerpoint/2010/main" val="128336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room, light&#10;&#10;Description automatically generated">
            <a:extLst>
              <a:ext uri="{FF2B5EF4-FFF2-40B4-BE49-F238E27FC236}">
                <a16:creationId xmlns:a16="http://schemas.microsoft.com/office/drawing/2014/main" id="{690792C2-BF24-6347-96D2-9CC9C39848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1283" y="1568017"/>
            <a:ext cx="4307875" cy="5743833"/>
          </a:xfrm>
          <a:prstGeom prst="rect">
            <a:avLst/>
          </a:prstGeom>
        </p:spPr>
      </p:pic>
      <p:pic>
        <p:nvPicPr>
          <p:cNvPr id="6" name="Picture 5" descr="A picture containing wall, tool, broom&#10;&#10;Description automatically generated">
            <a:extLst>
              <a:ext uri="{FF2B5EF4-FFF2-40B4-BE49-F238E27FC236}">
                <a16:creationId xmlns:a16="http://schemas.microsoft.com/office/drawing/2014/main" id="{6C997ED6-5D93-E347-B47E-DE195419B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82844" y="1568017"/>
            <a:ext cx="4307878" cy="5743837"/>
          </a:xfrm>
          <a:prstGeom prst="rect">
            <a:avLst/>
          </a:prstGeom>
        </p:spPr>
      </p:pic>
      <p:sp>
        <p:nvSpPr>
          <p:cNvPr id="2" name="Rectangle 1">
            <a:extLst>
              <a:ext uri="{FF2B5EF4-FFF2-40B4-BE49-F238E27FC236}">
                <a16:creationId xmlns:a16="http://schemas.microsoft.com/office/drawing/2014/main" id="{D79B4AD0-DD51-8E49-B8A4-C40B4C627C1D}"/>
              </a:ext>
            </a:extLst>
          </p:cNvPr>
          <p:cNvSpPr/>
          <p:nvPr/>
        </p:nvSpPr>
        <p:spPr>
          <a:xfrm>
            <a:off x="1072055" y="1129892"/>
            <a:ext cx="10047890" cy="461665"/>
          </a:xfrm>
          <a:prstGeom prst="rect">
            <a:avLst/>
          </a:prstGeom>
        </p:spPr>
        <p:txBody>
          <a:bodyPr wrap="square">
            <a:spAutoFit/>
          </a:bodyPr>
          <a:lstStyle/>
          <a:p>
            <a:pPr algn="ctr"/>
            <a:r>
              <a:rPr lang="en-US" sz="1200" dirty="0"/>
              <a:t>Thread the ground wire through one of the holes in the plastic braid so it appears as shown of the left. At each end of the harness, the plastic braid should end midway through the metal shrink tube joints. </a:t>
            </a:r>
          </a:p>
        </p:txBody>
      </p:sp>
    </p:spTree>
    <p:extLst>
      <p:ext uri="{BB962C8B-B14F-4D97-AF65-F5344CB8AC3E}">
        <p14:creationId xmlns:p14="http://schemas.microsoft.com/office/powerpoint/2010/main" val="8662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4B802946-3611-9349-990F-2C463A7799B9}"/>
              </a:ext>
            </a:extLst>
          </p:cNvPr>
          <p:cNvPicPr>
            <a:picLocks noChangeAspect="1"/>
          </p:cNvPicPr>
          <p:nvPr/>
        </p:nvPicPr>
        <p:blipFill>
          <a:blip r:embed="rId2"/>
          <a:stretch>
            <a:fillRect/>
          </a:stretch>
        </p:blipFill>
        <p:spPr>
          <a:xfrm rot="16200000">
            <a:off x="3179419" y="-124975"/>
            <a:ext cx="5833161" cy="7777548"/>
          </a:xfrm>
          <a:prstGeom prst="rect">
            <a:avLst/>
          </a:prstGeom>
        </p:spPr>
      </p:pic>
      <p:sp>
        <p:nvSpPr>
          <p:cNvPr id="4" name="TextBox 3">
            <a:extLst>
              <a:ext uri="{FF2B5EF4-FFF2-40B4-BE49-F238E27FC236}">
                <a16:creationId xmlns:a16="http://schemas.microsoft.com/office/drawing/2014/main" id="{57FD00CA-5F4A-104E-BF2A-6C7238BBA14B}"/>
              </a:ext>
            </a:extLst>
          </p:cNvPr>
          <p:cNvSpPr txBox="1"/>
          <p:nvPr/>
        </p:nvSpPr>
        <p:spPr>
          <a:xfrm>
            <a:off x="1418895" y="321224"/>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270576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66677-9165-FF49-ABFC-BC826F56DDDC}"/>
              </a:ext>
            </a:extLst>
          </p:cNvPr>
          <p:cNvPicPr>
            <a:picLocks noChangeAspect="1"/>
          </p:cNvPicPr>
          <p:nvPr/>
        </p:nvPicPr>
        <p:blipFill>
          <a:blip r:embed="rId2"/>
          <a:stretch>
            <a:fillRect/>
          </a:stretch>
        </p:blipFill>
        <p:spPr>
          <a:xfrm rot="16200000">
            <a:off x="3211239" y="-47187"/>
            <a:ext cx="5769522" cy="7692696"/>
          </a:xfrm>
          <a:prstGeom prst="rect">
            <a:avLst/>
          </a:prstGeom>
        </p:spPr>
      </p:pic>
      <p:sp>
        <p:nvSpPr>
          <p:cNvPr id="4" name="TextBox 3">
            <a:extLst>
              <a:ext uri="{FF2B5EF4-FFF2-40B4-BE49-F238E27FC236}">
                <a16:creationId xmlns:a16="http://schemas.microsoft.com/office/drawing/2014/main" id="{C33015A2-3F67-984E-8031-63B8396B4870}"/>
              </a:ext>
            </a:extLst>
          </p:cNvPr>
          <p:cNvSpPr txBox="1"/>
          <p:nvPr/>
        </p:nvSpPr>
        <p:spPr>
          <a:xfrm>
            <a:off x="1418895" y="258162"/>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the metal braid shrink tube. Apply the heat gun.</a:t>
            </a:r>
          </a:p>
        </p:txBody>
      </p:sp>
    </p:spTree>
    <p:extLst>
      <p:ext uri="{BB962C8B-B14F-4D97-AF65-F5344CB8AC3E}">
        <p14:creationId xmlns:p14="http://schemas.microsoft.com/office/powerpoint/2010/main" val="404060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731624" y="5980386"/>
            <a:ext cx="2728750" cy="877614"/>
          </a:xfrm>
        </p:spPr>
        <p:txBody>
          <a:bodyPr>
            <a:normAutofit/>
          </a:bodyPr>
          <a:lstStyle/>
          <a:p>
            <a:pPr algn="ctr"/>
            <a:r>
              <a:rPr lang="en-US" sz="3200" dirty="0"/>
              <a:t>Materials</a:t>
            </a:r>
          </a:p>
        </p:txBody>
      </p:sp>
      <p:pic>
        <p:nvPicPr>
          <p:cNvPr id="4" name="Picture 3" descr="A picture containing text, indoor, wall, painted&#10;&#10;Description automatically generated">
            <a:extLst>
              <a:ext uri="{FF2B5EF4-FFF2-40B4-BE49-F238E27FC236}">
                <a16:creationId xmlns:a16="http://schemas.microsoft.com/office/drawing/2014/main" id="{C040294F-2619-4148-B5EA-6B21DC64C289}"/>
              </a:ext>
            </a:extLst>
          </p:cNvPr>
          <p:cNvPicPr>
            <a:picLocks noChangeAspect="1"/>
          </p:cNvPicPr>
          <p:nvPr/>
        </p:nvPicPr>
        <p:blipFill>
          <a:blip r:embed="rId2"/>
          <a:stretch>
            <a:fillRect/>
          </a:stretch>
        </p:blipFill>
        <p:spPr>
          <a:xfrm rot="16200000">
            <a:off x="3305690" y="-530338"/>
            <a:ext cx="5580620" cy="7440827"/>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54CF54FF-B78B-7C4F-A185-6063BB5C0366}"/>
              </a:ext>
            </a:extLst>
          </p:cNvPr>
          <p:cNvPicPr>
            <a:picLocks noChangeAspect="1"/>
          </p:cNvPicPr>
          <p:nvPr/>
        </p:nvPicPr>
        <p:blipFill>
          <a:blip r:embed="rId2"/>
          <a:stretch>
            <a:fillRect/>
          </a:stretch>
        </p:blipFill>
        <p:spPr>
          <a:xfrm rot="16200000">
            <a:off x="3348938" y="188785"/>
            <a:ext cx="5494123" cy="7325497"/>
          </a:xfrm>
          <a:prstGeom prst="rect">
            <a:avLst/>
          </a:prstGeom>
        </p:spPr>
      </p:pic>
      <p:sp>
        <p:nvSpPr>
          <p:cNvPr id="4" name="TextBox 3">
            <a:extLst>
              <a:ext uri="{FF2B5EF4-FFF2-40B4-BE49-F238E27FC236}">
                <a16:creationId xmlns:a16="http://schemas.microsoft.com/office/drawing/2014/main" id="{72AACF7E-5BDB-6E4E-94B4-891FCDD53209}"/>
              </a:ext>
            </a:extLst>
          </p:cNvPr>
          <p:cNvSpPr txBox="1"/>
          <p:nvPr/>
        </p:nvSpPr>
        <p:spPr>
          <a:xfrm>
            <a:off x="1975944" y="477838"/>
            <a:ext cx="8240110" cy="276999"/>
          </a:xfrm>
          <a:prstGeom prst="rect">
            <a:avLst/>
          </a:prstGeom>
          <a:noFill/>
        </p:spPr>
        <p:txBody>
          <a:bodyPr wrap="square" rtlCol="0">
            <a:spAutoFit/>
          </a:bodyPr>
          <a:lstStyle/>
          <a:p>
            <a:pPr algn="ctr"/>
            <a:r>
              <a:rPr lang="en-US" sz="1200" dirty="0"/>
              <a:t>Measure out and cut one length of 6.4mm adhesive shrink tube that is .5in long. </a:t>
            </a:r>
          </a:p>
        </p:txBody>
      </p:sp>
    </p:spTree>
    <p:extLst>
      <p:ext uri="{BB962C8B-B14F-4D97-AF65-F5344CB8AC3E}">
        <p14:creationId xmlns:p14="http://schemas.microsoft.com/office/powerpoint/2010/main" val="949032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 broom&#10;&#10;Description automatically generated">
            <a:extLst>
              <a:ext uri="{FF2B5EF4-FFF2-40B4-BE49-F238E27FC236}">
                <a16:creationId xmlns:a16="http://schemas.microsoft.com/office/drawing/2014/main" id="{B2E2B6D3-4616-9841-B017-A506BCE83A5B}"/>
              </a:ext>
            </a:extLst>
          </p:cNvPr>
          <p:cNvPicPr>
            <a:picLocks noChangeAspect="1"/>
          </p:cNvPicPr>
          <p:nvPr/>
        </p:nvPicPr>
        <p:blipFill>
          <a:blip r:embed="rId2"/>
          <a:stretch>
            <a:fillRect/>
          </a:stretch>
        </p:blipFill>
        <p:spPr>
          <a:xfrm rot="16200000">
            <a:off x="3237513" y="14124"/>
            <a:ext cx="5716971" cy="7622628"/>
          </a:xfrm>
          <a:prstGeom prst="rect">
            <a:avLst/>
          </a:prstGeom>
        </p:spPr>
      </p:pic>
      <p:sp>
        <p:nvSpPr>
          <p:cNvPr id="3" name="TextBox 2">
            <a:extLst>
              <a:ext uri="{FF2B5EF4-FFF2-40B4-BE49-F238E27FC236}">
                <a16:creationId xmlns:a16="http://schemas.microsoft.com/office/drawing/2014/main" id="{0296B90A-CCBF-FA4D-B449-BD0F6586BC15}"/>
              </a:ext>
            </a:extLst>
          </p:cNvPr>
          <p:cNvSpPr txBox="1"/>
          <p:nvPr/>
        </p:nvSpPr>
        <p:spPr>
          <a:xfrm>
            <a:off x="1975944" y="279180"/>
            <a:ext cx="8240110" cy="461665"/>
          </a:xfrm>
          <a:prstGeom prst="rect">
            <a:avLst/>
          </a:prstGeom>
          <a:noFill/>
        </p:spPr>
        <p:txBody>
          <a:bodyPr wrap="square" rtlCol="0">
            <a:spAutoFit/>
          </a:bodyPr>
          <a:lstStyle/>
          <a:p>
            <a:pPr algn="ctr"/>
            <a:r>
              <a:rPr lang="en-US" sz="1200"/>
              <a:t>Place the </a:t>
            </a:r>
            <a:r>
              <a:rPr lang="en-US" sz="1200" dirty="0"/>
              <a:t>piece of shrink tube onto the plastic braid end without the ground wire. The plastic braid should end midway through the piece of shrink tube. Apply the heat gun.</a:t>
            </a:r>
          </a:p>
        </p:txBody>
      </p:sp>
    </p:spTree>
    <p:extLst>
      <p:ext uri="{BB962C8B-B14F-4D97-AF65-F5344CB8AC3E}">
        <p14:creationId xmlns:p14="http://schemas.microsoft.com/office/powerpoint/2010/main" val="2647431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ecklet&#10;&#10;Description automatically generated">
            <a:extLst>
              <a:ext uri="{FF2B5EF4-FFF2-40B4-BE49-F238E27FC236}">
                <a16:creationId xmlns:a16="http://schemas.microsoft.com/office/drawing/2014/main" id="{D9F80C1A-A801-274C-AF95-907B551B7417}"/>
              </a:ext>
            </a:extLst>
          </p:cNvPr>
          <p:cNvPicPr>
            <a:picLocks noChangeAspect="1"/>
          </p:cNvPicPr>
          <p:nvPr/>
        </p:nvPicPr>
        <p:blipFill>
          <a:blip r:embed="rId2"/>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86DF00BD-C280-F044-A5F4-2E59F1032368}"/>
              </a:ext>
            </a:extLst>
          </p:cNvPr>
          <p:cNvSpPr txBox="1"/>
          <p:nvPr/>
        </p:nvSpPr>
        <p:spPr>
          <a:xfrm>
            <a:off x="6096000" y="3290500"/>
            <a:ext cx="3883820" cy="276999"/>
          </a:xfrm>
          <a:prstGeom prst="rect">
            <a:avLst/>
          </a:prstGeom>
          <a:noFill/>
        </p:spPr>
        <p:txBody>
          <a:bodyPr wrap="none" rtlCol="0">
            <a:spAutoFit/>
          </a:bodyPr>
          <a:lstStyle/>
          <a:p>
            <a:pPr algn="ctr"/>
            <a:r>
              <a:rPr lang="en-US" sz="1200" dirty="0"/>
              <a:t>So far the wire harness should appear as shown on the left.</a:t>
            </a:r>
          </a:p>
        </p:txBody>
      </p:sp>
    </p:spTree>
    <p:extLst>
      <p:ext uri="{BB962C8B-B14F-4D97-AF65-F5344CB8AC3E}">
        <p14:creationId xmlns:p14="http://schemas.microsoft.com/office/powerpoint/2010/main" val="77634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easuring stick&#10;&#10;Description automatically generated">
            <a:extLst>
              <a:ext uri="{FF2B5EF4-FFF2-40B4-BE49-F238E27FC236}">
                <a16:creationId xmlns:a16="http://schemas.microsoft.com/office/drawing/2014/main" id="{F8333EE6-366D-184F-B025-116200698DBC}"/>
              </a:ext>
            </a:extLst>
          </p:cNvPr>
          <p:cNvPicPr>
            <a:picLocks noChangeAspect="1"/>
          </p:cNvPicPr>
          <p:nvPr/>
        </p:nvPicPr>
        <p:blipFill>
          <a:blip r:embed="rId2"/>
          <a:stretch>
            <a:fillRect/>
          </a:stretch>
        </p:blipFill>
        <p:spPr>
          <a:xfrm rot="16200000">
            <a:off x="3217648" y="-28805"/>
            <a:ext cx="5756704" cy="7675605"/>
          </a:xfrm>
          <a:prstGeom prst="rect">
            <a:avLst/>
          </a:prstGeom>
        </p:spPr>
      </p:pic>
      <p:sp>
        <p:nvSpPr>
          <p:cNvPr id="3" name="TextBox 2">
            <a:extLst>
              <a:ext uri="{FF2B5EF4-FFF2-40B4-BE49-F238E27FC236}">
                <a16:creationId xmlns:a16="http://schemas.microsoft.com/office/drawing/2014/main" id="{71213CC0-5113-F546-9C57-CA1DCFBCEEC8}"/>
              </a:ext>
            </a:extLst>
          </p:cNvPr>
          <p:cNvSpPr txBox="1"/>
          <p:nvPr/>
        </p:nvSpPr>
        <p:spPr>
          <a:xfrm>
            <a:off x="1975945" y="433409"/>
            <a:ext cx="8240110" cy="276999"/>
          </a:xfrm>
          <a:prstGeom prst="rect">
            <a:avLst/>
          </a:prstGeom>
          <a:noFill/>
        </p:spPr>
        <p:txBody>
          <a:bodyPr wrap="square" rtlCol="0">
            <a:spAutoFit/>
          </a:bodyPr>
          <a:lstStyle/>
          <a:p>
            <a:pPr algn="ctr"/>
            <a:r>
              <a:rPr lang="en-US" sz="1200" dirty="0"/>
              <a:t>Take the end of the harness without the ground wire and untwist about 4in of the twisted pairs.</a:t>
            </a:r>
          </a:p>
        </p:txBody>
      </p:sp>
    </p:spTree>
    <p:extLst>
      <p:ext uri="{BB962C8B-B14F-4D97-AF65-F5344CB8AC3E}">
        <p14:creationId xmlns:p14="http://schemas.microsoft.com/office/powerpoint/2010/main" val="1383889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ite, flying, colorful, connector&#10;&#10;Description automatically generated">
            <a:extLst>
              <a:ext uri="{FF2B5EF4-FFF2-40B4-BE49-F238E27FC236}">
                <a16:creationId xmlns:a16="http://schemas.microsoft.com/office/drawing/2014/main" id="{24302AB4-4D35-B64B-BDDB-6753619813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18519" y="1439561"/>
            <a:ext cx="4337223" cy="5782964"/>
          </a:xfrm>
          <a:prstGeom prst="rect">
            <a:avLst/>
          </a:prstGeom>
        </p:spPr>
      </p:pic>
      <p:pic>
        <p:nvPicPr>
          <p:cNvPr id="6" name="Picture 5">
            <a:extLst>
              <a:ext uri="{FF2B5EF4-FFF2-40B4-BE49-F238E27FC236}">
                <a16:creationId xmlns:a16="http://schemas.microsoft.com/office/drawing/2014/main" id="{58AA8ED9-2A86-1747-9400-4D50D856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6257" y="1439560"/>
            <a:ext cx="4337225" cy="5782967"/>
          </a:xfrm>
          <a:prstGeom prst="rect">
            <a:avLst/>
          </a:prstGeom>
        </p:spPr>
      </p:pic>
      <p:sp>
        <p:nvSpPr>
          <p:cNvPr id="5" name="TextBox 4">
            <a:extLst>
              <a:ext uri="{FF2B5EF4-FFF2-40B4-BE49-F238E27FC236}">
                <a16:creationId xmlns:a16="http://schemas.microsoft.com/office/drawing/2014/main" id="{C8C8268B-3456-AE43-BEED-986E2B6402CC}"/>
              </a:ext>
            </a:extLst>
          </p:cNvPr>
          <p:cNvSpPr txBox="1"/>
          <p:nvPr/>
        </p:nvSpPr>
        <p:spPr>
          <a:xfrm>
            <a:off x="1487213" y="1056946"/>
            <a:ext cx="9217573" cy="646331"/>
          </a:xfrm>
          <a:prstGeom prst="rect">
            <a:avLst/>
          </a:prstGeom>
          <a:noFill/>
        </p:spPr>
        <p:txBody>
          <a:bodyPr wrap="square" rtlCol="0">
            <a:spAutoFit/>
          </a:bodyPr>
          <a:lstStyle/>
          <a:p>
            <a:pPr algn="ctr"/>
            <a:r>
              <a:rPr lang="en-US" sz="1200" dirty="0"/>
              <a:t>Thread the 75 magnet onto the end of the harness that was just untwisted. Then thread the </a:t>
            </a:r>
            <a:r>
              <a:rPr lang="en-US" sz="1200"/>
              <a:t>wires back through </a:t>
            </a:r>
            <a:r>
              <a:rPr lang="en-US" sz="1200" dirty="0"/>
              <a:t>the bottom of the magnet as shown on the left. Pull the loop of wire taught so the 75 magnet appears as shown on the right. Repeat this process with the 43 magnet. It may be necessary to untwist more wire for the 43 magnet.</a:t>
            </a:r>
          </a:p>
        </p:txBody>
      </p:sp>
    </p:spTree>
    <p:extLst>
      <p:ext uri="{BB962C8B-B14F-4D97-AF65-F5344CB8AC3E}">
        <p14:creationId xmlns:p14="http://schemas.microsoft.com/office/powerpoint/2010/main" val="39908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ECA7F-0BB1-4A4A-B26E-1EFCE1E04E1D}"/>
              </a:ext>
            </a:extLst>
          </p:cNvPr>
          <p:cNvPicPr>
            <a:picLocks noChangeAspect="1"/>
          </p:cNvPicPr>
          <p:nvPr/>
        </p:nvPicPr>
        <p:blipFill>
          <a:blip r:embed="rId2"/>
          <a:stretch>
            <a:fillRect/>
          </a:stretch>
        </p:blipFill>
        <p:spPr>
          <a:xfrm rot="16200000">
            <a:off x="3151230" y="-207375"/>
            <a:ext cx="5889539" cy="7852719"/>
          </a:xfrm>
          <a:prstGeom prst="rect">
            <a:avLst/>
          </a:prstGeom>
        </p:spPr>
      </p:pic>
      <p:sp>
        <p:nvSpPr>
          <p:cNvPr id="4" name="TextBox 3">
            <a:extLst>
              <a:ext uri="{FF2B5EF4-FFF2-40B4-BE49-F238E27FC236}">
                <a16:creationId xmlns:a16="http://schemas.microsoft.com/office/drawing/2014/main" id="{574A5A00-D5F5-984F-A1BB-F87FE397A9E5}"/>
              </a:ext>
            </a:extLst>
          </p:cNvPr>
          <p:cNvSpPr txBox="1"/>
          <p:nvPr/>
        </p:nvSpPr>
        <p:spPr>
          <a:xfrm>
            <a:off x="1681654" y="279181"/>
            <a:ext cx="8828690" cy="276999"/>
          </a:xfrm>
          <a:prstGeom prst="rect">
            <a:avLst/>
          </a:prstGeom>
          <a:noFill/>
        </p:spPr>
        <p:txBody>
          <a:bodyPr wrap="square" rtlCol="0">
            <a:spAutoFit/>
          </a:bodyPr>
          <a:lstStyle/>
          <a:p>
            <a:pPr algn="ctr"/>
            <a:r>
              <a:rPr lang="en-US" sz="1200" dirty="0"/>
              <a:t>Once both magnets are on the wire harness, they should appear as shown.</a:t>
            </a:r>
          </a:p>
        </p:txBody>
      </p:sp>
    </p:spTree>
    <p:extLst>
      <p:ext uri="{BB962C8B-B14F-4D97-AF65-F5344CB8AC3E}">
        <p14:creationId xmlns:p14="http://schemas.microsoft.com/office/powerpoint/2010/main" val="371716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measuring stick, indoor, device&#10;&#10;Description automatically generated">
            <a:extLst>
              <a:ext uri="{FF2B5EF4-FFF2-40B4-BE49-F238E27FC236}">
                <a16:creationId xmlns:a16="http://schemas.microsoft.com/office/drawing/2014/main" id="{ECB6726A-A385-814C-94CD-67B107B87AF9}"/>
              </a:ext>
            </a:extLst>
          </p:cNvPr>
          <p:cNvPicPr>
            <a:picLocks noChangeAspect="1"/>
          </p:cNvPicPr>
          <p:nvPr/>
        </p:nvPicPr>
        <p:blipFill>
          <a:blip r:embed="rId2"/>
          <a:stretch>
            <a:fillRect/>
          </a:stretch>
        </p:blipFill>
        <p:spPr>
          <a:xfrm rot="16200000">
            <a:off x="3165517" y="-119578"/>
            <a:ext cx="5860966" cy="7814622"/>
          </a:xfrm>
          <a:prstGeom prst="rect">
            <a:avLst/>
          </a:prstGeom>
        </p:spPr>
      </p:pic>
      <p:sp>
        <p:nvSpPr>
          <p:cNvPr id="4" name="TextBox 3">
            <a:extLst>
              <a:ext uri="{FF2B5EF4-FFF2-40B4-BE49-F238E27FC236}">
                <a16:creationId xmlns:a16="http://schemas.microsoft.com/office/drawing/2014/main" id="{00B1D2A2-85D1-D343-907C-CE6F641003DE}"/>
              </a:ext>
            </a:extLst>
          </p:cNvPr>
          <p:cNvSpPr txBox="1"/>
          <p:nvPr/>
        </p:nvSpPr>
        <p:spPr>
          <a:xfrm>
            <a:off x="1681654" y="394795"/>
            <a:ext cx="8828690" cy="276999"/>
          </a:xfrm>
          <a:prstGeom prst="rect">
            <a:avLst/>
          </a:prstGeom>
          <a:noFill/>
        </p:spPr>
        <p:txBody>
          <a:bodyPr wrap="square" rtlCol="0">
            <a:spAutoFit/>
          </a:bodyPr>
          <a:lstStyle/>
          <a:p>
            <a:pPr algn="ctr"/>
            <a:r>
              <a:rPr lang="en-US" sz="1200" dirty="0"/>
              <a:t>Measure out and cut 2in long lengths of 4.8mm and 6.4mm adhesive shrink.</a:t>
            </a:r>
          </a:p>
        </p:txBody>
      </p:sp>
    </p:spTree>
    <p:extLst>
      <p:ext uri="{BB962C8B-B14F-4D97-AF65-F5344CB8AC3E}">
        <p14:creationId xmlns:p14="http://schemas.microsoft.com/office/powerpoint/2010/main" val="379632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ole&#10;&#10;Description automatically generated">
            <a:extLst>
              <a:ext uri="{FF2B5EF4-FFF2-40B4-BE49-F238E27FC236}">
                <a16:creationId xmlns:a16="http://schemas.microsoft.com/office/drawing/2014/main" id="{FCCB217C-C208-0345-840D-1D65172C3B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4599" y="1441877"/>
            <a:ext cx="4267715" cy="5690287"/>
          </a:xfrm>
          <a:prstGeom prst="rect">
            <a:avLst/>
          </a:prstGeom>
        </p:spPr>
      </p:pic>
      <p:pic>
        <p:nvPicPr>
          <p:cNvPr id="7" name="Picture 6" descr="A close-up of a fire extinguisher&#10;&#10;Description automatically generated with medium confidence">
            <a:extLst>
              <a:ext uri="{FF2B5EF4-FFF2-40B4-BE49-F238E27FC236}">
                <a16:creationId xmlns:a16="http://schemas.microsoft.com/office/drawing/2014/main" id="{BD5F44C3-0898-5D44-9702-8046AE7B68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59687" y="1441875"/>
            <a:ext cx="4267718" cy="5690290"/>
          </a:xfrm>
          <a:prstGeom prst="rect">
            <a:avLst/>
          </a:prstGeom>
        </p:spPr>
      </p:pic>
      <p:sp>
        <p:nvSpPr>
          <p:cNvPr id="5" name="TextBox 4">
            <a:extLst>
              <a:ext uri="{FF2B5EF4-FFF2-40B4-BE49-F238E27FC236}">
                <a16:creationId xmlns:a16="http://schemas.microsoft.com/office/drawing/2014/main" id="{7425DC5A-CC65-964F-BF9D-690E75D62572}"/>
              </a:ext>
            </a:extLst>
          </p:cNvPr>
          <p:cNvSpPr txBox="1"/>
          <p:nvPr/>
        </p:nvSpPr>
        <p:spPr>
          <a:xfrm>
            <a:off x="1975945" y="1245092"/>
            <a:ext cx="8240110"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a:t>
            </a:r>
          </a:p>
        </p:txBody>
      </p:sp>
    </p:spTree>
    <p:extLst>
      <p:ext uri="{BB962C8B-B14F-4D97-AF65-F5344CB8AC3E}">
        <p14:creationId xmlns:p14="http://schemas.microsoft.com/office/powerpoint/2010/main" val="750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ol&#10;&#10;Description automatically generated">
            <a:extLst>
              <a:ext uri="{FF2B5EF4-FFF2-40B4-BE49-F238E27FC236}">
                <a16:creationId xmlns:a16="http://schemas.microsoft.com/office/drawing/2014/main" id="{13D9971D-C92E-2D4F-9BFB-7848B48B2C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38344" y="1432097"/>
            <a:ext cx="4307874" cy="5743832"/>
          </a:xfrm>
          <a:prstGeom prst="rect">
            <a:avLst/>
          </a:prstGeom>
        </p:spPr>
      </p:pic>
      <p:pic>
        <p:nvPicPr>
          <p:cNvPr id="6" name="Picture 5" descr="A close-up of a fire extinguisher&#10;&#10;Description automatically generated with medium confidence">
            <a:extLst>
              <a:ext uri="{FF2B5EF4-FFF2-40B4-BE49-F238E27FC236}">
                <a16:creationId xmlns:a16="http://schemas.microsoft.com/office/drawing/2014/main" id="{706DD0FA-2B57-7D45-8814-5DC6ACB52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5783" y="1432096"/>
            <a:ext cx="4307875" cy="5743833"/>
          </a:xfrm>
          <a:prstGeom prst="rect">
            <a:avLst/>
          </a:prstGeom>
        </p:spPr>
      </p:pic>
      <p:sp>
        <p:nvSpPr>
          <p:cNvPr id="4" name="TextBox 3">
            <a:extLst>
              <a:ext uri="{FF2B5EF4-FFF2-40B4-BE49-F238E27FC236}">
                <a16:creationId xmlns:a16="http://schemas.microsoft.com/office/drawing/2014/main" id="{DEB6B1F2-7A04-6545-92C4-F2F8B92F93DB}"/>
              </a:ext>
            </a:extLst>
          </p:cNvPr>
          <p:cNvSpPr txBox="1"/>
          <p:nvPr/>
        </p:nvSpPr>
        <p:spPr>
          <a:xfrm>
            <a:off x="1870841" y="1234583"/>
            <a:ext cx="84503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a:t>
            </a:r>
          </a:p>
        </p:txBody>
      </p:sp>
    </p:spTree>
    <p:extLst>
      <p:ext uri="{BB962C8B-B14F-4D97-AF65-F5344CB8AC3E}">
        <p14:creationId xmlns:p14="http://schemas.microsoft.com/office/powerpoint/2010/main" val="85224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wall, measuring stick, indoor&#10;&#10;Description automatically generated">
            <a:extLst>
              <a:ext uri="{FF2B5EF4-FFF2-40B4-BE49-F238E27FC236}">
                <a16:creationId xmlns:a16="http://schemas.microsoft.com/office/drawing/2014/main" id="{803FB890-3822-324D-A649-2F7013B27D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60350" y="832015"/>
            <a:ext cx="4291656" cy="5722208"/>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533995E9-941B-0D4E-A4A5-72420736F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9994" y="832014"/>
            <a:ext cx="4291657" cy="5722209"/>
          </a:xfrm>
          <a:prstGeom prst="rect">
            <a:avLst/>
          </a:prstGeom>
        </p:spPr>
      </p:pic>
      <p:sp>
        <p:nvSpPr>
          <p:cNvPr id="6" name="TextBox 5">
            <a:extLst>
              <a:ext uri="{FF2B5EF4-FFF2-40B4-BE49-F238E27FC236}">
                <a16:creationId xmlns:a16="http://schemas.microsoft.com/office/drawing/2014/main" id="{7067BFE4-7A98-8C45-83A0-7B6FA21EFCE5}"/>
              </a:ext>
            </a:extLst>
          </p:cNvPr>
          <p:cNvSpPr txBox="1"/>
          <p:nvPr/>
        </p:nvSpPr>
        <p:spPr>
          <a:xfrm>
            <a:off x="1975945" y="788220"/>
            <a:ext cx="8240110" cy="461665"/>
          </a:xfrm>
          <a:prstGeom prst="rect">
            <a:avLst/>
          </a:prstGeom>
          <a:noFill/>
        </p:spPr>
        <p:txBody>
          <a:bodyPr wrap="square" rtlCol="0">
            <a:spAutoFit/>
          </a:bodyPr>
          <a:lstStyle/>
          <a:p>
            <a:pPr algn="ctr"/>
            <a:r>
              <a:rPr lang="en-US" sz="1200" dirty="0"/>
              <a:t>Measure out and cut one length of 16mm adhesive shrink tube that is 2in long. Place the piece of 16mm shrink tube over the magnets and far enough down so that 1.75 </a:t>
            </a:r>
            <a:r>
              <a:rPr lang="en-US" sz="1200"/>
              <a:t>inches of the shrink tube applied on the previous slide is </a:t>
            </a:r>
            <a:r>
              <a:rPr lang="en-US" sz="1200" dirty="0"/>
              <a:t>visible as shown on the right.</a:t>
            </a:r>
          </a:p>
        </p:txBody>
      </p:sp>
    </p:spTree>
    <p:extLst>
      <p:ext uri="{BB962C8B-B14F-4D97-AF65-F5344CB8AC3E}">
        <p14:creationId xmlns:p14="http://schemas.microsoft.com/office/powerpoint/2010/main" val="392651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4" name="Picture 3" descr="A picture containing wall, indoor&#10;&#10;Description automatically generated">
            <a:extLst>
              <a:ext uri="{FF2B5EF4-FFF2-40B4-BE49-F238E27FC236}">
                <a16:creationId xmlns:a16="http://schemas.microsoft.com/office/drawing/2014/main" id="{3135615A-BA24-8249-A1A0-9DA27E366924}"/>
              </a:ext>
            </a:extLst>
          </p:cNvPr>
          <p:cNvPicPr>
            <a:picLocks noChangeAspect="1"/>
          </p:cNvPicPr>
          <p:nvPr/>
        </p:nvPicPr>
        <p:blipFill>
          <a:blip r:embed="rId2"/>
          <a:stretch>
            <a:fillRect/>
          </a:stretch>
        </p:blipFill>
        <p:spPr>
          <a:xfrm rot="16200000">
            <a:off x="3439962" y="-515922"/>
            <a:ext cx="5568264" cy="7424352"/>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E0C44E2F-5C92-3347-8002-28F558B1556A}"/>
              </a:ext>
            </a:extLst>
          </p:cNvPr>
          <p:cNvPicPr>
            <a:picLocks noChangeAspect="1"/>
          </p:cNvPicPr>
          <p:nvPr/>
        </p:nvPicPr>
        <p:blipFill>
          <a:blip r:embed="rId2"/>
          <a:stretch>
            <a:fillRect/>
          </a:stretch>
        </p:blipFill>
        <p:spPr>
          <a:xfrm rot="16200000">
            <a:off x="3114160" y="-363753"/>
            <a:ext cx="5963680" cy="7951573"/>
          </a:xfrm>
          <a:prstGeom prst="rect">
            <a:avLst/>
          </a:prstGeom>
        </p:spPr>
      </p:pic>
      <p:sp>
        <p:nvSpPr>
          <p:cNvPr id="2" name="Rectangle 1">
            <a:extLst>
              <a:ext uri="{FF2B5EF4-FFF2-40B4-BE49-F238E27FC236}">
                <a16:creationId xmlns:a16="http://schemas.microsoft.com/office/drawing/2014/main" id="{3E7032AE-5206-544B-B1DC-7F26C010F4E7}"/>
              </a:ext>
            </a:extLst>
          </p:cNvPr>
          <p:cNvSpPr/>
          <p:nvPr/>
        </p:nvSpPr>
        <p:spPr>
          <a:xfrm>
            <a:off x="4151586" y="264126"/>
            <a:ext cx="3888828" cy="276999"/>
          </a:xfrm>
          <a:prstGeom prst="rect">
            <a:avLst/>
          </a:prstGeom>
        </p:spPr>
        <p:txBody>
          <a:bodyPr wrap="square">
            <a:spAutoFit/>
          </a:bodyPr>
          <a:lstStyle/>
          <a:p>
            <a:pPr algn="ctr"/>
            <a:r>
              <a:rPr lang="en-US" sz="1200" dirty="0"/>
              <a:t>Apply the heat gun.</a:t>
            </a:r>
          </a:p>
        </p:txBody>
      </p:sp>
    </p:spTree>
    <p:extLst>
      <p:ext uri="{BB962C8B-B14F-4D97-AF65-F5344CB8AC3E}">
        <p14:creationId xmlns:p14="http://schemas.microsoft.com/office/powerpoint/2010/main" val="2282811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EA7D5C87-0EBB-394A-A9BB-0DF663418109}"/>
              </a:ext>
            </a:extLst>
          </p:cNvPr>
          <p:cNvPicPr>
            <a:picLocks noChangeAspect="1"/>
          </p:cNvPicPr>
          <p:nvPr/>
        </p:nvPicPr>
        <p:blipFill>
          <a:blip r:embed="rId2"/>
          <a:stretch>
            <a:fillRect/>
          </a:stretch>
        </p:blipFill>
        <p:spPr>
          <a:xfrm rot="16200000">
            <a:off x="3046196" y="-376464"/>
            <a:ext cx="6099605" cy="8132807"/>
          </a:xfrm>
          <a:prstGeom prst="rect">
            <a:avLst/>
          </a:prstGeom>
        </p:spPr>
      </p:pic>
      <p:sp>
        <p:nvSpPr>
          <p:cNvPr id="5" name="TextBox 4">
            <a:extLst>
              <a:ext uri="{FF2B5EF4-FFF2-40B4-BE49-F238E27FC236}">
                <a16:creationId xmlns:a16="http://schemas.microsoft.com/office/drawing/2014/main" id="{56EBD25F-EE7A-AF46-A691-E5B422A91FD8}"/>
              </a:ext>
            </a:extLst>
          </p:cNvPr>
          <p:cNvSpPr txBox="1"/>
          <p:nvPr/>
        </p:nvSpPr>
        <p:spPr>
          <a:xfrm>
            <a:off x="1571294" y="197779"/>
            <a:ext cx="9354207" cy="276999"/>
          </a:xfrm>
          <a:prstGeom prst="rect">
            <a:avLst/>
          </a:prstGeom>
          <a:noFill/>
        </p:spPr>
        <p:txBody>
          <a:bodyPr wrap="square" rtlCol="0">
            <a:spAutoFit/>
          </a:bodyPr>
          <a:lstStyle/>
          <a:p>
            <a:pPr algn="ctr"/>
            <a:r>
              <a:rPr lang="en-US" sz="1200" dirty="0"/>
              <a:t>Measure and </a:t>
            </a:r>
            <a:r>
              <a:rPr lang="en-US" sz="1200"/>
              <a:t>cut the </a:t>
            </a:r>
            <a:r>
              <a:rPr lang="en-US" sz="1200" dirty="0"/>
              <a:t>twisted pairs on the magnet end of the harness so that they measure 2.5 inches.</a:t>
            </a:r>
          </a:p>
        </p:txBody>
      </p:sp>
    </p:spTree>
    <p:extLst>
      <p:ext uri="{BB962C8B-B14F-4D97-AF65-F5344CB8AC3E}">
        <p14:creationId xmlns:p14="http://schemas.microsoft.com/office/powerpoint/2010/main" val="149314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wall, old, dirty&#10;&#10;Description automatically generated">
            <a:extLst>
              <a:ext uri="{FF2B5EF4-FFF2-40B4-BE49-F238E27FC236}">
                <a16:creationId xmlns:a16="http://schemas.microsoft.com/office/drawing/2014/main" id="{8A9FB69C-42A9-BC4A-B0F9-FB558080887A}"/>
              </a:ext>
            </a:extLst>
          </p:cNvPr>
          <p:cNvPicPr>
            <a:picLocks noChangeAspect="1"/>
          </p:cNvPicPr>
          <p:nvPr/>
        </p:nvPicPr>
        <p:blipFill>
          <a:blip r:embed="rId2"/>
          <a:stretch>
            <a:fillRect/>
          </a:stretch>
        </p:blipFill>
        <p:spPr>
          <a:xfrm rot="16200000">
            <a:off x="3175941" y="172021"/>
            <a:ext cx="5592952" cy="7457269"/>
          </a:xfrm>
          <a:prstGeom prst="rect">
            <a:avLst/>
          </a:prstGeom>
        </p:spPr>
      </p:pic>
      <p:sp>
        <p:nvSpPr>
          <p:cNvPr id="3" name="TextBox 2">
            <a:extLst>
              <a:ext uri="{FF2B5EF4-FFF2-40B4-BE49-F238E27FC236}">
                <a16:creationId xmlns:a16="http://schemas.microsoft.com/office/drawing/2014/main" id="{804A6A0C-EE43-BA40-8814-5CE36F52D6AC}"/>
              </a:ext>
            </a:extLst>
          </p:cNvPr>
          <p:cNvSpPr txBox="1"/>
          <p:nvPr/>
        </p:nvSpPr>
        <p:spPr>
          <a:xfrm>
            <a:off x="1418896" y="423751"/>
            <a:ext cx="9354207" cy="461665"/>
          </a:xfrm>
          <a:prstGeom prst="rect">
            <a:avLst/>
          </a:prstGeom>
          <a:noFill/>
        </p:spPr>
        <p:txBody>
          <a:bodyPr wrap="square" rtlCol="0">
            <a:spAutoFit/>
          </a:bodyPr>
          <a:lstStyle/>
          <a:p>
            <a:pPr algn="ctr"/>
            <a:r>
              <a:rPr lang="en-US" sz="1200" dirty="0"/>
              <a:t>Select the D-sub shell stops. If using new D-sub shells, the smallest size is appropriate. However, if reusing old D-sub shells, use the smallest size available. Test the D-sub shell stops on each end of the wire harness. If the fit is loose, layer shrink tube until the fit is more snug.</a:t>
            </a:r>
          </a:p>
        </p:txBody>
      </p:sp>
    </p:spTree>
    <p:extLst>
      <p:ext uri="{BB962C8B-B14F-4D97-AF65-F5344CB8AC3E}">
        <p14:creationId xmlns:p14="http://schemas.microsoft.com/office/powerpoint/2010/main" val="117391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ol, broom&#10;&#10;Description automatically generated">
            <a:extLst>
              <a:ext uri="{FF2B5EF4-FFF2-40B4-BE49-F238E27FC236}">
                <a16:creationId xmlns:a16="http://schemas.microsoft.com/office/drawing/2014/main" id="{538D5933-14DA-374D-BC99-027C9D946C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262068" y="1579605"/>
            <a:ext cx="3698790" cy="3698788"/>
          </a:xfrm>
          <a:prstGeom prst="rect">
            <a:avLst/>
          </a:prstGeom>
        </p:spPr>
      </p:pic>
      <p:pic>
        <p:nvPicPr>
          <p:cNvPr id="8" name="Picture 7">
            <a:extLst>
              <a:ext uri="{FF2B5EF4-FFF2-40B4-BE49-F238E27FC236}">
                <a16:creationId xmlns:a16="http://schemas.microsoft.com/office/drawing/2014/main" id="{730915C6-E59F-0E47-8CDB-FE1D9FC0D1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46605" y="1579604"/>
            <a:ext cx="3698790" cy="3698790"/>
          </a:xfrm>
          <a:prstGeom prst="rect">
            <a:avLst/>
          </a:prstGeom>
        </p:spPr>
      </p:pic>
      <p:pic>
        <p:nvPicPr>
          <p:cNvPr id="10" name="Picture 9" descr="A close-up of a pen&#10;&#10;Description automatically generated with low confidence">
            <a:extLst>
              <a:ext uri="{FF2B5EF4-FFF2-40B4-BE49-F238E27FC236}">
                <a16:creationId xmlns:a16="http://schemas.microsoft.com/office/drawing/2014/main" id="{E11ADD5F-EFE2-3E4A-ABFF-4DE844C11A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229534" y="1581213"/>
            <a:ext cx="3702006" cy="3698787"/>
          </a:xfrm>
          <a:prstGeom prst="rect">
            <a:avLst/>
          </a:prstGeom>
        </p:spPr>
      </p:pic>
      <p:sp>
        <p:nvSpPr>
          <p:cNvPr id="5" name="TextBox 4">
            <a:extLst>
              <a:ext uri="{FF2B5EF4-FFF2-40B4-BE49-F238E27FC236}">
                <a16:creationId xmlns:a16="http://schemas.microsoft.com/office/drawing/2014/main" id="{B25037E1-95A2-FF4C-AB25-64DD639C3AC7}"/>
              </a:ext>
            </a:extLst>
          </p:cNvPr>
          <p:cNvSpPr txBox="1"/>
          <p:nvPr/>
        </p:nvSpPr>
        <p:spPr>
          <a:xfrm>
            <a:off x="1418896" y="539365"/>
            <a:ext cx="9354207" cy="646331"/>
          </a:xfrm>
          <a:prstGeom prst="rect">
            <a:avLst/>
          </a:prstGeom>
          <a:noFill/>
        </p:spPr>
        <p:txBody>
          <a:bodyPr wrap="square" rtlCol="0">
            <a:spAutoFit/>
          </a:bodyPr>
          <a:lstStyle/>
          <a:p>
            <a:pPr algn="ctr"/>
            <a:r>
              <a:rPr lang="en-US" sz="1200" dirty="0"/>
              <a:t>Once any additional shrink tube is added, thread the D-sub shell stop onto the magnet end of the harness and apply super glue to the end of the shrink tube as shown. Put the D-sub shell stop over the super glue and twist it around to spread the super glue inside </a:t>
            </a:r>
            <a:r>
              <a:rPr lang="en-US" sz="1200"/>
              <a:t>the stop. </a:t>
            </a:r>
            <a:r>
              <a:rPr lang="en-US" sz="1200" dirty="0"/>
              <a:t>The final position of the D-sub shell stop is as shown on the right: with the stop’s end flush with that of the shrink tube.</a:t>
            </a:r>
          </a:p>
        </p:txBody>
      </p:sp>
    </p:spTree>
    <p:extLst>
      <p:ext uri="{BB962C8B-B14F-4D97-AF65-F5344CB8AC3E}">
        <p14:creationId xmlns:p14="http://schemas.microsoft.com/office/powerpoint/2010/main" val="14598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068DD-1A5C-A548-BE7C-C597C361599B}"/>
              </a:ext>
            </a:extLst>
          </p:cNvPr>
          <p:cNvPicPr>
            <a:picLocks noChangeAspect="1"/>
          </p:cNvPicPr>
          <p:nvPr/>
        </p:nvPicPr>
        <p:blipFill>
          <a:blip r:embed="rId2"/>
          <a:stretch>
            <a:fillRect/>
          </a:stretch>
        </p:blipFill>
        <p:spPr>
          <a:xfrm rot="16200000">
            <a:off x="3114157" y="-191894"/>
            <a:ext cx="5963681" cy="7951575"/>
          </a:xfrm>
          <a:prstGeom prst="rect">
            <a:avLst/>
          </a:prstGeom>
        </p:spPr>
      </p:pic>
      <p:sp>
        <p:nvSpPr>
          <p:cNvPr id="3" name="TextBox 2">
            <a:extLst>
              <a:ext uri="{FF2B5EF4-FFF2-40B4-BE49-F238E27FC236}">
                <a16:creationId xmlns:a16="http://schemas.microsoft.com/office/drawing/2014/main" id="{907A910B-EA50-C340-8A34-770B074ED5E8}"/>
              </a:ext>
            </a:extLst>
          </p:cNvPr>
          <p:cNvSpPr txBox="1"/>
          <p:nvPr/>
        </p:nvSpPr>
        <p:spPr>
          <a:xfrm>
            <a:off x="1671141" y="249921"/>
            <a:ext cx="8849712" cy="461665"/>
          </a:xfrm>
          <a:prstGeom prst="rect">
            <a:avLst/>
          </a:prstGeom>
          <a:noFill/>
        </p:spPr>
        <p:txBody>
          <a:bodyPr wrap="square" rtlCol="0">
            <a:spAutoFit/>
          </a:bodyPr>
          <a:lstStyle/>
          <a:p>
            <a:pPr algn="ctr"/>
            <a:r>
              <a:rPr lang="en-US" sz="1200" dirty="0"/>
              <a:t>Repeat the process shown on the previous slide on the ground wire end. It’s recommended that the super glue be allowed to dry before continuing as it is easy to get on one’s hands.</a:t>
            </a:r>
          </a:p>
        </p:txBody>
      </p:sp>
    </p:spTree>
    <p:extLst>
      <p:ext uri="{BB962C8B-B14F-4D97-AF65-F5344CB8AC3E}">
        <p14:creationId xmlns:p14="http://schemas.microsoft.com/office/powerpoint/2010/main" val="11813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5FE55ED-2B15-7645-8EE8-9E0691384E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05390" y="1434155"/>
            <a:ext cx="4295517" cy="5727356"/>
          </a:xfrm>
          <a:prstGeom prst="rect">
            <a:avLst/>
          </a:prstGeom>
        </p:spPr>
      </p:pic>
      <p:pic>
        <p:nvPicPr>
          <p:cNvPr id="7" name="Picture 6">
            <a:extLst>
              <a:ext uri="{FF2B5EF4-FFF2-40B4-BE49-F238E27FC236}">
                <a16:creationId xmlns:a16="http://schemas.microsoft.com/office/drawing/2014/main" id="{65D9A6FF-3FF3-EE4B-B5AF-FFA5147F6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91095" y="1434154"/>
            <a:ext cx="4295519" cy="5727359"/>
          </a:xfrm>
          <a:prstGeom prst="rect">
            <a:avLst/>
          </a:prstGeom>
        </p:spPr>
      </p:pic>
      <p:sp>
        <p:nvSpPr>
          <p:cNvPr id="5" name="TextBox 4">
            <a:extLst>
              <a:ext uri="{FF2B5EF4-FFF2-40B4-BE49-F238E27FC236}">
                <a16:creationId xmlns:a16="http://schemas.microsoft.com/office/drawing/2014/main" id="{D5F18786-B347-184F-86BD-E7736A7A1BEA}"/>
              </a:ext>
            </a:extLst>
          </p:cNvPr>
          <p:cNvSpPr txBox="1"/>
          <p:nvPr/>
        </p:nvSpPr>
        <p:spPr>
          <a:xfrm>
            <a:off x="1418896" y="917737"/>
            <a:ext cx="9354207" cy="461665"/>
          </a:xfrm>
          <a:prstGeom prst="rect">
            <a:avLst/>
          </a:prstGeom>
          <a:noFill/>
        </p:spPr>
        <p:txBody>
          <a:bodyPr wrap="square" rtlCol="0">
            <a:spAutoFit/>
          </a:bodyPr>
          <a:lstStyle/>
          <a:p>
            <a:pPr algn="ctr"/>
            <a:r>
              <a:rPr lang="en-US" sz="1200" dirty="0"/>
              <a:t>Taking the magnet end of the harness, place the D-sub shell stop into the bottom of the D-sub shell as shown. Put the 15 pin male D-sub connector into the bottom of the shell as well. Measure out and cut the twisted pairs so that they end at the mouth of </a:t>
            </a:r>
            <a:r>
              <a:rPr lang="en-US" sz="1200"/>
              <a:t>the connector.</a:t>
            </a:r>
            <a:endParaRPr lang="en-US" sz="1200" dirty="0"/>
          </a:p>
        </p:txBody>
      </p:sp>
    </p:spTree>
    <p:extLst>
      <p:ext uri="{BB962C8B-B14F-4D97-AF65-F5344CB8AC3E}">
        <p14:creationId xmlns:p14="http://schemas.microsoft.com/office/powerpoint/2010/main" val="1916153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10;&#10;Description automatically generated">
            <a:extLst>
              <a:ext uri="{FF2B5EF4-FFF2-40B4-BE49-F238E27FC236}">
                <a16:creationId xmlns:a16="http://schemas.microsoft.com/office/drawing/2014/main" id="{A3FD3599-A8F0-5747-B646-832E7A78A9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3032" y="1397085"/>
            <a:ext cx="4369658" cy="5826211"/>
          </a:xfrm>
          <a:prstGeom prst="rect">
            <a:avLst/>
          </a:prstGeom>
        </p:spPr>
      </p:pic>
      <p:pic>
        <p:nvPicPr>
          <p:cNvPr id="7" name="Picture 6" descr="A picture containing meter&#10;&#10;Description automatically generated">
            <a:extLst>
              <a:ext uri="{FF2B5EF4-FFF2-40B4-BE49-F238E27FC236}">
                <a16:creationId xmlns:a16="http://schemas.microsoft.com/office/drawing/2014/main" id="{E36C3CEB-CBE9-F844-9D04-976FB0F139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9313" y="1397085"/>
            <a:ext cx="4369659" cy="5826212"/>
          </a:xfrm>
          <a:prstGeom prst="rect">
            <a:avLst/>
          </a:prstGeom>
        </p:spPr>
      </p:pic>
      <p:sp>
        <p:nvSpPr>
          <p:cNvPr id="5" name="TextBox 4">
            <a:extLst>
              <a:ext uri="{FF2B5EF4-FFF2-40B4-BE49-F238E27FC236}">
                <a16:creationId xmlns:a16="http://schemas.microsoft.com/office/drawing/2014/main" id="{2C101CBC-F8BC-8E4E-8741-AC0831F1B84E}"/>
              </a:ext>
            </a:extLst>
          </p:cNvPr>
          <p:cNvSpPr txBox="1"/>
          <p:nvPr/>
        </p:nvSpPr>
        <p:spPr>
          <a:xfrm>
            <a:off x="1418896" y="980799"/>
            <a:ext cx="9354207" cy="461665"/>
          </a:xfrm>
          <a:prstGeom prst="rect">
            <a:avLst/>
          </a:prstGeom>
          <a:noFill/>
        </p:spPr>
        <p:txBody>
          <a:bodyPr wrap="square" rtlCol="0">
            <a:spAutoFit/>
          </a:bodyPr>
          <a:lstStyle/>
          <a:p>
            <a:pPr algn="ctr"/>
            <a:r>
              <a:rPr lang="en-US" sz="1200" dirty="0"/>
              <a:t>Untwist and straighten the red and black twisted pair. Position them as shown on the right and trim them so they end midway through the black part of the connector.</a:t>
            </a:r>
          </a:p>
        </p:txBody>
      </p:sp>
    </p:spTree>
    <p:extLst>
      <p:ext uri="{BB962C8B-B14F-4D97-AF65-F5344CB8AC3E}">
        <p14:creationId xmlns:p14="http://schemas.microsoft.com/office/powerpoint/2010/main" val="1662663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ack&#10;&#10;Description automatically generated">
            <a:extLst>
              <a:ext uri="{FF2B5EF4-FFF2-40B4-BE49-F238E27FC236}">
                <a16:creationId xmlns:a16="http://schemas.microsoft.com/office/drawing/2014/main" id="{034FE419-B820-1C48-9BEA-A0BDA55321E7}"/>
              </a:ext>
            </a:extLst>
          </p:cNvPr>
          <p:cNvPicPr>
            <a:picLocks noChangeAspect="1"/>
          </p:cNvPicPr>
          <p:nvPr/>
        </p:nvPicPr>
        <p:blipFill>
          <a:blip r:embed="rId2"/>
          <a:stretch>
            <a:fillRect/>
          </a:stretch>
        </p:blipFill>
        <p:spPr>
          <a:xfrm>
            <a:off x="6970330" y="267788"/>
            <a:ext cx="4741817" cy="6322423"/>
          </a:xfrm>
          <a:prstGeom prst="rect">
            <a:avLst/>
          </a:prstGeom>
        </p:spPr>
      </p:pic>
      <p:sp>
        <p:nvSpPr>
          <p:cNvPr id="8" name="Oval 7">
            <a:extLst>
              <a:ext uri="{FF2B5EF4-FFF2-40B4-BE49-F238E27FC236}">
                <a16:creationId xmlns:a16="http://schemas.microsoft.com/office/drawing/2014/main" id="{0827048E-310D-5E41-88E6-A8FE24CB663A}"/>
              </a:ext>
            </a:extLst>
          </p:cNvPr>
          <p:cNvSpPr/>
          <p:nvPr/>
        </p:nvSpPr>
        <p:spPr>
          <a:xfrm>
            <a:off x="8590911"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7C20C8-1BFA-764F-8625-B6FAA8627997}"/>
              </a:ext>
            </a:extLst>
          </p:cNvPr>
          <p:cNvSpPr/>
          <p:nvPr/>
        </p:nvSpPr>
        <p:spPr>
          <a:xfrm>
            <a:off x="8003455" y="2860766"/>
            <a:ext cx="587456" cy="15856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282ABC-45FA-9643-B926-ECF5E7A711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254448" y="1168055"/>
            <a:ext cx="4647562" cy="6196749"/>
          </a:xfrm>
          <a:prstGeom prst="rect">
            <a:avLst/>
          </a:prstGeom>
        </p:spPr>
      </p:pic>
      <p:sp>
        <p:nvSpPr>
          <p:cNvPr id="6" name="TextBox 5">
            <a:extLst>
              <a:ext uri="{FF2B5EF4-FFF2-40B4-BE49-F238E27FC236}">
                <a16:creationId xmlns:a16="http://schemas.microsoft.com/office/drawing/2014/main" id="{C82A9B36-C1DD-554E-95ED-BBA67D5F2D3C}"/>
              </a:ext>
            </a:extLst>
          </p:cNvPr>
          <p:cNvSpPr txBox="1"/>
          <p:nvPr/>
        </p:nvSpPr>
        <p:spPr>
          <a:xfrm>
            <a:off x="607789" y="1037804"/>
            <a:ext cx="5940879" cy="646331"/>
          </a:xfrm>
          <a:prstGeom prst="rect">
            <a:avLst/>
          </a:prstGeom>
          <a:noFill/>
        </p:spPr>
        <p:txBody>
          <a:bodyPr wrap="square" rtlCol="0">
            <a:spAutoFit/>
          </a:bodyPr>
          <a:lstStyle/>
          <a:p>
            <a:pPr algn="ctr"/>
            <a:r>
              <a:rPr lang="en-US" sz="1200" dirty="0"/>
              <a:t>Strip about 2mm off the black wire. The D-sub crimper will be used for all the upcoming crimping though be sure to use the appropriate setting for the wire size. For the black and red wire, use the 20-24 </a:t>
            </a:r>
            <a:r>
              <a:rPr lang="en-US" sz="1200" dirty="0" err="1"/>
              <a:t>awg</a:t>
            </a:r>
            <a:r>
              <a:rPr lang="en-US" sz="1200" dirty="0"/>
              <a:t> setting.</a:t>
            </a:r>
          </a:p>
        </p:txBody>
      </p:sp>
    </p:spTree>
    <p:extLst>
      <p:ext uri="{BB962C8B-B14F-4D97-AF65-F5344CB8AC3E}">
        <p14:creationId xmlns:p14="http://schemas.microsoft.com/office/powerpoint/2010/main" val="171371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7C599F1D-1897-5E45-89C9-87C953C7BAFF}"/>
              </a:ext>
            </a:extLst>
          </p:cNvPr>
          <p:cNvPicPr>
            <a:picLocks noChangeAspect="1"/>
          </p:cNvPicPr>
          <p:nvPr/>
        </p:nvPicPr>
        <p:blipFill>
          <a:blip r:embed="rId2"/>
          <a:stretch>
            <a:fillRect/>
          </a:stretch>
        </p:blipFill>
        <p:spPr>
          <a:xfrm>
            <a:off x="0" y="0"/>
            <a:ext cx="5143500" cy="6858000"/>
          </a:xfrm>
          <a:prstGeom prst="rect">
            <a:avLst/>
          </a:prstGeom>
        </p:spPr>
      </p:pic>
      <p:sp>
        <p:nvSpPr>
          <p:cNvPr id="5" name="TextBox 4">
            <a:extLst>
              <a:ext uri="{FF2B5EF4-FFF2-40B4-BE49-F238E27FC236}">
                <a16:creationId xmlns:a16="http://schemas.microsoft.com/office/drawing/2014/main" id="{0F0D3219-32F9-D44D-BDAF-F812661F5D0F}"/>
              </a:ext>
            </a:extLst>
          </p:cNvPr>
          <p:cNvSpPr txBox="1"/>
          <p:nvPr/>
        </p:nvSpPr>
        <p:spPr>
          <a:xfrm>
            <a:off x="6092059" y="3105834"/>
            <a:ext cx="4971394" cy="646331"/>
          </a:xfrm>
          <a:prstGeom prst="rect">
            <a:avLst/>
          </a:prstGeom>
          <a:noFill/>
        </p:spPr>
        <p:txBody>
          <a:bodyPr wrap="square" rtlCol="0">
            <a:spAutoFit/>
          </a:bodyPr>
          <a:lstStyle/>
          <a:p>
            <a:pPr algn="ctr"/>
            <a:r>
              <a:rPr lang="en-US" sz="1200" dirty="0"/>
              <a:t>Crimp on a 20-24 D-sub pin onto the black wire. It should be crimped such that the isolation is held by the first grip but not the second. A bit of exposed wire should also be peaking out of </a:t>
            </a:r>
            <a:r>
              <a:rPr lang="en-US" sz="1200"/>
              <a:t>the top of </a:t>
            </a:r>
            <a:r>
              <a:rPr lang="en-US" sz="1200" dirty="0"/>
              <a:t>the second grip.</a:t>
            </a:r>
          </a:p>
        </p:txBody>
      </p:sp>
      <p:cxnSp>
        <p:nvCxnSpPr>
          <p:cNvPr id="6" name="Straight Arrow Connector 5">
            <a:extLst>
              <a:ext uri="{FF2B5EF4-FFF2-40B4-BE49-F238E27FC236}">
                <a16:creationId xmlns:a16="http://schemas.microsoft.com/office/drawing/2014/main" id="{7B544390-DB05-3844-8059-900B568483EB}"/>
              </a:ext>
            </a:extLst>
          </p:cNvPr>
          <p:cNvCxnSpPr>
            <a:cxnSpLocks/>
          </p:cNvCxnSpPr>
          <p:nvPr/>
        </p:nvCxnSpPr>
        <p:spPr>
          <a:xfrm flipH="1">
            <a:off x="3321272" y="3704137"/>
            <a:ext cx="830314" cy="3528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818AD84-DCD9-7142-B4FE-0DD2714DC56F}"/>
              </a:ext>
            </a:extLst>
          </p:cNvPr>
          <p:cNvCxnSpPr>
            <a:cxnSpLocks/>
          </p:cNvCxnSpPr>
          <p:nvPr/>
        </p:nvCxnSpPr>
        <p:spPr>
          <a:xfrm flipH="1" flipV="1">
            <a:off x="3295984" y="4385444"/>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F1E8D7-5129-FE40-9B68-C6D0A816BD1A}"/>
              </a:ext>
            </a:extLst>
          </p:cNvPr>
          <p:cNvSpPr txBox="1"/>
          <p:nvPr/>
        </p:nvSpPr>
        <p:spPr>
          <a:xfrm>
            <a:off x="3512144" y="4855989"/>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13" name="TextBox 12">
            <a:extLst>
              <a:ext uri="{FF2B5EF4-FFF2-40B4-BE49-F238E27FC236}">
                <a16:creationId xmlns:a16="http://schemas.microsoft.com/office/drawing/2014/main" id="{4363EA95-EF24-A644-A3B6-83DB457C6DDD}"/>
              </a:ext>
            </a:extLst>
          </p:cNvPr>
          <p:cNvSpPr txBox="1"/>
          <p:nvPr/>
        </p:nvSpPr>
        <p:spPr>
          <a:xfrm>
            <a:off x="3352452" y="3416072"/>
            <a:ext cx="1745414" cy="276999"/>
          </a:xfrm>
          <a:prstGeom prst="rect">
            <a:avLst/>
          </a:prstGeom>
          <a:noFill/>
        </p:spPr>
        <p:txBody>
          <a:bodyPr wrap="non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3128286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6B21C5-8D30-9D43-9673-653353A9D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9372" y="935421"/>
            <a:ext cx="4324270" cy="5765693"/>
          </a:xfrm>
          <a:prstGeom prst="rect">
            <a:avLst/>
          </a:prstGeom>
        </p:spPr>
      </p:pic>
      <p:pic>
        <p:nvPicPr>
          <p:cNvPr id="6" name="Picture 5">
            <a:extLst>
              <a:ext uri="{FF2B5EF4-FFF2-40B4-BE49-F238E27FC236}">
                <a16:creationId xmlns:a16="http://schemas.microsoft.com/office/drawing/2014/main" id="{11187551-BD1E-8F45-ABE4-5C96710C10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8360" y="935420"/>
            <a:ext cx="4324271" cy="5765694"/>
          </a:xfrm>
          <a:prstGeom prst="rect">
            <a:avLst/>
          </a:prstGeom>
        </p:spPr>
      </p:pic>
      <p:sp>
        <p:nvSpPr>
          <p:cNvPr id="5" name="TextBox 4">
            <a:extLst>
              <a:ext uri="{FF2B5EF4-FFF2-40B4-BE49-F238E27FC236}">
                <a16:creationId xmlns:a16="http://schemas.microsoft.com/office/drawing/2014/main" id="{A5253AB4-97F6-0D4C-83EF-D1C8E1D78A98}"/>
              </a:ext>
            </a:extLst>
          </p:cNvPr>
          <p:cNvSpPr txBox="1"/>
          <p:nvPr/>
        </p:nvSpPr>
        <p:spPr>
          <a:xfrm>
            <a:off x="2070538" y="340053"/>
            <a:ext cx="8050924" cy="461665"/>
          </a:xfrm>
          <a:prstGeom prst="rect">
            <a:avLst/>
          </a:prstGeom>
          <a:noFill/>
        </p:spPr>
        <p:txBody>
          <a:bodyPr wrap="square" rtlCol="0">
            <a:spAutoFit/>
          </a:bodyPr>
          <a:lstStyle/>
          <a:p>
            <a:pPr algn="ctr"/>
            <a:r>
              <a:rPr lang="en-US" sz="1200" dirty="0"/>
              <a:t>Insert the the black wire using the red end of the D-sub insertion/extraction tool. The pin should feel to click once inserted all the way. Please reference the accompanying pin out document to see where each wire should go. </a:t>
            </a:r>
          </a:p>
        </p:txBody>
      </p:sp>
    </p:spTree>
    <p:extLst>
      <p:ext uri="{BB962C8B-B14F-4D97-AF65-F5344CB8AC3E}">
        <p14:creationId xmlns:p14="http://schemas.microsoft.com/office/powerpoint/2010/main" val="346916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D sub Crimp Tool</a:t>
            </a:r>
          </a:p>
        </p:txBody>
      </p:sp>
      <p:pic>
        <p:nvPicPr>
          <p:cNvPr id="5" name="Picture 4" descr="A close-up of a gun&#10;&#10;Description automatically generated with low confidence">
            <a:extLst>
              <a:ext uri="{FF2B5EF4-FFF2-40B4-BE49-F238E27FC236}">
                <a16:creationId xmlns:a16="http://schemas.microsoft.com/office/drawing/2014/main" id="{C7873B5C-4CD4-ED46-A56C-EB0C52FAA7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5583" y="1248227"/>
            <a:ext cx="4021183" cy="5361577"/>
          </a:xfrm>
          <a:prstGeom prst="rect">
            <a:avLst/>
          </a:prstGeom>
        </p:spPr>
      </p:pic>
      <p:pic>
        <p:nvPicPr>
          <p:cNvPr id="6" name="Picture 5">
            <a:extLst>
              <a:ext uri="{FF2B5EF4-FFF2-40B4-BE49-F238E27FC236}">
                <a16:creationId xmlns:a16="http://schemas.microsoft.com/office/drawing/2014/main" id="{669DFBEE-FCA5-F247-8D6D-6133DBF9EF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5234" y="1248227"/>
            <a:ext cx="4021183" cy="5361577"/>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ceipt on a blue surface&#10;&#10;Description automatically generated with low confidence">
            <a:extLst>
              <a:ext uri="{FF2B5EF4-FFF2-40B4-BE49-F238E27FC236}">
                <a16:creationId xmlns:a16="http://schemas.microsoft.com/office/drawing/2014/main" id="{ECC4BC06-BE79-F74F-8973-E0698C690C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0380" y="1260646"/>
            <a:ext cx="4391282" cy="5855043"/>
          </a:xfrm>
          <a:prstGeom prst="rect">
            <a:avLst/>
          </a:prstGeom>
        </p:spPr>
      </p:pic>
      <p:pic>
        <p:nvPicPr>
          <p:cNvPr id="7" name="Picture 6" descr="A picture containing night sky&#10;&#10;Description automatically generated">
            <a:extLst>
              <a:ext uri="{FF2B5EF4-FFF2-40B4-BE49-F238E27FC236}">
                <a16:creationId xmlns:a16="http://schemas.microsoft.com/office/drawing/2014/main" id="{A36F25EF-2D09-214C-A475-877102DF4B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30341" y="1260646"/>
            <a:ext cx="4391283" cy="5855044"/>
          </a:xfrm>
          <a:prstGeom prst="rect">
            <a:avLst/>
          </a:prstGeom>
        </p:spPr>
      </p:pic>
      <p:sp>
        <p:nvSpPr>
          <p:cNvPr id="5" name="TextBox 4">
            <a:extLst>
              <a:ext uri="{FF2B5EF4-FFF2-40B4-BE49-F238E27FC236}">
                <a16:creationId xmlns:a16="http://schemas.microsoft.com/office/drawing/2014/main" id="{514BE80A-5D06-4F4F-A719-B0379258E152}"/>
              </a:ext>
            </a:extLst>
          </p:cNvPr>
          <p:cNvSpPr txBox="1"/>
          <p:nvPr/>
        </p:nvSpPr>
        <p:spPr>
          <a:xfrm>
            <a:off x="3610303" y="898662"/>
            <a:ext cx="4971393" cy="276999"/>
          </a:xfrm>
          <a:prstGeom prst="rect">
            <a:avLst/>
          </a:prstGeom>
          <a:noFill/>
        </p:spPr>
        <p:txBody>
          <a:bodyPr wrap="square" rtlCol="0">
            <a:spAutoFit/>
          </a:bodyPr>
          <a:lstStyle/>
          <a:p>
            <a:pPr algn="ctr"/>
            <a:r>
              <a:rPr lang="en-US" sz="1200" dirty="0"/>
              <a:t>Measure out and cut 1in of 28 </a:t>
            </a:r>
            <a:r>
              <a:rPr lang="en-US" sz="1200" dirty="0" err="1"/>
              <a:t>awg</a:t>
            </a:r>
            <a:r>
              <a:rPr lang="en-US" sz="1200" dirty="0"/>
              <a:t> red wire. Strip about 2mm off each end.</a:t>
            </a:r>
          </a:p>
        </p:txBody>
      </p:sp>
    </p:spTree>
    <p:extLst>
      <p:ext uri="{BB962C8B-B14F-4D97-AF65-F5344CB8AC3E}">
        <p14:creationId xmlns:p14="http://schemas.microsoft.com/office/powerpoint/2010/main" val="3106881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15B98-5CEB-5049-90F3-20C8CDB93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305247" y="1173954"/>
            <a:ext cx="4621815" cy="6162420"/>
          </a:xfrm>
          <a:prstGeom prst="rect">
            <a:avLst/>
          </a:prstGeom>
        </p:spPr>
      </p:pic>
      <p:pic>
        <p:nvPicPr>
          <p:cNvPr id="6" name="Picture 5" descr="A picture containing nature&#10;&#10;Description automatically generated">
            <a:extLst>
              <a:ext uri="{FF2B5EF4-FFF2-40B4-BE49-F238E27FC236}">
                <a16:creationId xmlns:a16="http://schemas.microsoft.com/office/drawing/2014/main" id="{5C3954E8-546D-C04D-87D5-FB38835912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8877" y="461834"/>
            <a:ext cx="4578179" cy="6104238"/>
          </a:xfrm>
          <a:prstGeom prst="rect">
            <a:avLst/>
          </a:prstGeom>
        </p:spPr>
      </p:pic>
      <p:sp>
        <p:nvSpPr>
          <p:cNvPr id="5" name="TextBox 4">
            <a:extLst>
              <a:ext uri="{FF2B5EF4-FFF2-40B4-BE49-F238E27FC236}">
                <a16:creationId xmlns:a16="http://schemas.microsoft.com/office/drawing/2014/main" id="{6C302D16-3A5E-444E-9B38-F52282AB6DD8}"/>
              </a:ext>
            </a:extLst>
          </p:cNvPr>
          <p:cNvSpPr txBox="1"/>
          <p:nvPr/>
        </p:nvSpPr>
        <p:spPr>
          <a:xfrm>
            <a:off x="825360" y="1024786"/>
            <a:ext cx="5581588" cy="646331"/>
          </a:xfrm>
          <a:prstGeom prst="rect">
            <a:avLst/>
          </a:prstGeom>
          <a:noFill/>
        </p:spPr>
        <p:txBody>
          <a:bodyPr wrap="square" rtlCol="0">
            <a:spAutoFit/>
          </a:bodyPr>
          <a:lstStyle/>
          <a:p>
            <a:pPr algn="ctr"/>
            <a:r>
              <a:rPr lang="en-US" sz="1200" dirty="0"/>
              <a:t>Strip the 20 </a:t>
            </a:r>
            <a:r>
              <a:rPr lang="en-US" sz="1200" dirty="0" err="1"/>
              <a:t>awg</a:t>
            </a:r>
            <a:r>
              <a:rPr lang="en-US" sz="1200" dirty="0"/>
              <a:t> red wire. Then crimp both red wires together using the a 20-24 </a:t>
            </a:r>
            <a:r>
              <a:rPr lang="en-US" sz="1200" dirty="0" err="1"/>
              <a:t>awg</a:t>
            </a:r>
            <a:r>
              <a:rPr lang="en-US" sz="1200" dirty="0"/>
              <a:t> D-sub pin. Crimp the other end of the 28 </a:t>
            </a:r>
            <a:r>
              <a:rPr lang="en-US" sz="1200" dirty="0" err="1"/>
              <a:t>awg</a:t>
            </a:r>
            <a:r>
              <a:rPr lang="en-US" sz="1200" dirty="0"/>
              <a:t> wire using a 24-28 </a:t>
            </a:r>
            <a:r>
              <a:rPr lang="en-US" sz="1200" dirty="0" err="1"/>
              <a:t>awg</a:t>
            </a:r>
            <a:r>
              <a:rPr lang="en-US" sz="1200" dirty="0"/>
              <a:t> sized pin and crimper setting.</a:t>
            </a:r>
          </a:p>
        </p:txBody>
      </p:sp>
    </p:spTree>
    <p:extLst>
      <p:ext uri="{BB962C8B-B14F-4D97-AF65-F5344CB8AC3E}">
        <p14:creationId xmlns:p14="http://schemas.microsoft.com/office/powerpoint/2010/main" val="2099988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7C7F9F-9BA1-F24B-BB73-356F4C26B6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609" y="849473"/>
            <a:ext cx="4348851" cy="5798467"/>
          </a:xfrm>
          <a:prstGeom prst="rect">
            <a:avLst/>
          </a:prstGeom>
        </p:spPr>
      </p:pic>
      <p:pic>
        <p:nvPicPr>
          <p:cNvPr id="7" name="Picture 6">
            <a:extLst>
              <a:ext uri="{FF2B5EF4-FFF2-40B4-BE49-F238E27FC236}">
                <a16:creationId xmlns:a16="http://schemas.microsoft.com/office/drawing/2014/main" id="{8652791D-2605-7B4E-86A9-4D522E75C5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9538" y="849470"/>
            <a:ext cx="4348853" cy="5798470"/>
          </a:xfrm>
          <a:prstGeom prst="rect">
            <a:avLst/>
          </a:prstGeom>
        </p:spPr>
      </p:pic>
      <p:sp>
        <p:nvSpPr>
          <p:cNvPr id="5" name="TextBox 4">
            <a:extLst>
              <a:ext uri="{FF2B5EF4-FFF2-40B4-BE49-F238E27FC236}">
                <a16:creationId xmlns:a16="http://schemas.microsoft.com/office/drawing/2014/main" id="{5C1460AE-B2BE-0C43-B331-A10E2B024B26}"/>
              </a:ext>
            </a:extLst>
          </p:cNvPr>
          <p:cNvSpPr txBox="1"/>
          <p:nvPr/>
        </p:nvSpPr>
        <p:spPr>
          <a:xfrm>
            <a:off x="2070538" y="239723"/>
            <a:ext cx="8050924" cy="461665"/>
          </a:xfrm>
          <a:prstGeom prst="rect">
            <a:avLst/>
          </a:prstGeom>
          <a:noFill/>
        </p:spPr>
        <p:txBody>
          <a:bodyPr wrap="square" rtlCol="0">
            <a:spAutoFit/>
          </a:bodyPr>
          <a:lstStyle/>
          <a:p>
            <a:pPr algn="ctr"/>
            <a:r>
              <a:rPr lang="en-US" sz="1200" dirty="0"/>
              <a:t>Place both red wires into their holes simultaneously (its more difficult to do them one by one). Insert the wires fully one at a time using the insertion tool.  </a:t>
            </a:r>
          </a:p>
        </p:txBody>
      </p:sp>
    </p:spTree>
    <p:extLst>
      <p:ext uri="{BB962C8B-B14F-4D97-AF65-F5344CB8AC3E}">
        <p14:creationId xmlns:p14="http://schemas.microsoft.com/office/powerpoint/2010/main" val="4085085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286D5-B87E-6B4C-9C57-87E8F83268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99209" y="1434154"/>
            <a:ext cx="4369661" cy="5826215"/>
          </a:xfrm>
          <a:prstGeom prst="rect">
            <a:avLst/>
          </a:prstGeom>
        </p:spPr>
      </p:pic>
      <p:pic>
        <p:nvPicPr>
          <p:cNvPr id="7" name="Picture 6">
            <a:extLst>
              <a:ext uri="{FF2B5EF4-FFF2-40B4-BE49-F238E27FC236}">
                <a16:creationId xmlns:a16="http://schemas.microsoft.com/office/drawing/2014/main" id="{979ECFC7-08DD-E145-8D44-D36B8C5628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3132" y="1434156"/>
            <a:ext cx="4369660" cy="5826213"/>
          </a:xfrm>
          <a:prstGeom prst="rect">
            <a:avLst/>
          </a:prstGeom>
        </p:spPr>
      </p:pic>
      <p:sp>
        <p:nvSpPr>
          <p:cNvPr id="4" name="TextBox 3">
            <a:extLst>
              <a:ext uri="{FF2B5EF4-FFF2-40B4-BE49-F238E27FC236}">
                <a16:creationId xmlns:a16="http://schemas.microsoft.com/office/drawing/2014/main" id="{ACBE24FE-A29A-AF45-B1DF-F25733AAF0E2}"/>
              </a:ext>
            </a:extLst>
          </p:cNvPr>
          <p:cNvSpPr txBox="1"/>
          <p:nvPr/>
        </p:nvSpPr>
        <p:spPr>
          <a:xfrm>
            <a:off x="1418896" y="980799"/>
            <a:ext cx="9354207" cy="461665"/>
          </a:xfrm>
          <a:prstGeom prst="rect">
            <a:avLst/>
          </a:prstGeom>
          <a:noFill/>
        </p:spPr>
        <p:txBody>
          <a:bodyPr wrap="square" rtlCol="0">
            <a:spAutoFit/>
          </a:bodyPr>
          <a:lstStyle/>
          <a:p>
            <a:pPr algn="ctr"/>
            <a:r>
              <a:rPr lang="en-US" sz="1200" dirty="0"/>
              <a:t>Untwist and straighten the orange and yellow twisted pair. Position them as shown in the photo on the right and trim them so they end midway through the black part of the connector.</a:t>
            </a:r>
          </a:p>
        </p:txBody>
      </p:sp>
    </p:spTree>
    <p:extLst>
      <p:ext uri="{BB962C8B-B14F-4D97-AF65-F5344CB8AC3E}">
        <p14:creationId xmlns:p14="http://schemas.microsoft.com/office/powerpoint/2010/main" val="2681538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yellow&#10;&#10;Description automatically generated">
            <a:extLst>
              <a:ext uri="{FF2B5EF4-FFF2-40B4-BE49-F238E27FC236}">
                <a16:creationId xmlns:a16="http://schemas.microsoft.com/office/drawing/2014/main" id="{DC7A125B-0B59-C64F-8B93-19BF0F9DA97F}"/>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C41E4634-F337-0F41-9AE4-FF5C3DFF76A5}"/>
              </a:ext>
            </a:extLst>
          </p:cNvPr>
          <p:cNvSpPr txBox="1"/>
          <p:nvPr/>
        </p:nvSpPr>
        <p:spPr>
          <a:xfrm>
            <a:off x="5854262" y="3198167"/>
            <a:ext cx="5738648" cy="461665"/>
          </a:xfrm>
          <a:prstGeom prst="rect">
            <a:avLst/>
          </a:prstGeom>
          <a:noFill/>
        </p:spPr>
        <p:txBody>
          <a:bodyPr wrap="square" rtlCol="0">
            <a:spAutoFit/>
          </a:bodyPr>
          <a:lstStyle/>
          <a:p>
            <a:pPr algn="ctr"/>
            <a:r>
              <a:rPr lang="en-US" sz="1200" dirty="0"/>
              <a:t>Strip, crimp, and insert the orange and yellow wires as previously exampled by the black wire. Be sure to use 24-28 </a:t>
            </a:r>
            <a:r>
              <a:rPr lang="en-US" sz="1200" dirty="0" err="1"/>
              <a:t>awg</a:t>
            </a:r>
            <a:r>
              <a:rPr lang="en-US" sz="1200" dirty="0"/>
              <a:t> pins and crimper setting. </a:t>
            </a:r>
          </a:p>
        </p:txBody>
      </p:sp>
    </p:spTree>
    <p:extLst>
      <p:ext uri="{BB962C8B-B14F-4D97-AF65-F5344CB8AC3E}">
        <p14:creationId xmlns:p14="http://schemas.microsoft.com/office/powerpoint/2010/main" val="333163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95170C-DC17-484E-9813-ADE783CFF2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5876" y="1161891"/>
            <a:ext cx="4182869" cy="5577159"/>
          </a:xfrm>
          <a:prstGeom prst="rect">
            <a:avLst/>
          </a:prstGeom>
        </p:spPr>
      </p:pic>
      <p:pic>
        <p:nvPicPr>
          <p:cNvPr id="3" name="Picture 2">
            <a:extLst>
              <a:ext uri="{FF2B5EF4-FFF2-40B4-BE49-F238E27FC236}">
                <a16:creationId xmlns:a16="http://schemas.microsoft.com/office/drawing/2014/main" id="{53860DE0-2F8F-F248-93AD-708B4946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3257" y="1161892"/>
            <a:ext cx="4182868" cy="5577158"/>
          </a:xfrm>
          <a:prstGeom prst="rect">
            <a:avLst/>
          </a:prstGeom>
        </p:spPr>
      </p:pic>
      <p:sp>
        <p:nvSpPr>
          <p:cNvPr id="6" name="TextBox 5">
            <a:extLst>
              <a:ext uri="{FF2B5EF4-FFF2-40B4-BE49-F238E27FC236}">
                <a16:creationId xmlns:a16="http://schemas.microsoft.com/office/drawing/2014/main" id="{CB99DA63-67CE-4C49-8353-E3C8E0A15F70}"/>
              </a:ext>
            </a:extLst>
          </p:cNvPr>
          <p:cNvSpPr txBox="1"/>
          <p:nvPr/>
        </p:nvSpPr>
        <p:spPr>
          <a:xfrm>
            <a:off x="1418896" y="434261"/>
            <a:ext cx="9354207" cy="461665"/>
          </a:xfrm>
          <a:prstGeom prst="rect">
            <a:avLst/>
          </a:prstGeom>
          <a:noFill/>
        </p:spPr>
        <p:txBody>
          <a:bodyPr wrap="square" rtlCol="0">
            <a:spAutoFit/>
          </a:bodyPr>
          <a:lstStyle/>
          <a:p>
            <a:pPr algn="ctr"/>
            <a:r>
              <a:rPr lang="en-US" sz="1200" dirty="0"/>
              <a:t>Now take the ground wire end of the harness and repeat the process of untwisting, measuring, trimming, stripping, crimping, and inserting the wires. Note that this end does not have a 28 </a:t>
            </a:r>
            <a:r>
              <a:rPr lang="en-US" sz="1200" dirty="0" err="1"/>
              <a:t>awg</a:t>
            </a:r>
            <a:r>
              <a:rPr lang="en-US" sz="1200" dirty="0"/>
              <a:t> red wire and that the orange and yellow wires are not in the same positions in the connector. </a:t>
            </a:r>
          </a:p>
        </p:txBody>
      </p:sp>
    </p:spTree>
    <p:extLst>
      <p:ext uri="{BB962C8B-B14F-4D97-AF65-F5344CB8AC3E}">
        <p14:creationId xmlns:p14="http://schemas.microsoft.com/office/powerpoint/2010/main" val="397404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F2BC99D-3131-044C-8C81-40EA22E5A4D1}"/>
              </a:ext>
            </a:extLst>
          </p:cNvPr>
          <p:cNvPicPr>
            <a:picLocks noChangeAspect="1"/>
          </p:cNvPicPr>
          <p:nvPr/>
        </p:nvPicPr>
        <p:blipFill>
          <a:blip r:embed="rId2"/>
          <a:stretch>
            <a:fillRect/>
          </a:stretch>
        </p:blipFill>
        <p:spPr>
          <a:xfrm>
            <a:off x="0" y="0"/>
            <a:ext cx="5143500" cy="6858000"/>
          </a:xfrm>
          <a:prstGeom prst="rect">
            <a:avLst/>
          </a:prstGeom>
        </p:spPr>
      </p:pic>
      <p:sp>
        <p:nvSpPr>
          <p:cNvPr id="4" name="TextBox 3">
            <a:extLst>
              <a:ext uri="{FF2B5EF4-FFF2-40B4-BE49-F238E27FC236}">
                <a16:creationId xmlns:a16="http://schemas.microsoft.com/office/drawing/2014/main" id="{6265D7E6-5936-CC40-BD0A-52263C20E492}"/>
              </a:ext>
            </a:extLst>
          </p:cNvPr>
          <p:cNvSpPr txBox="1"/>
          <p:nvPr/>
        </p:nvSpPr>
        <p:spPr>
          <a:xfrm>
            <a:off x="6096000" y="3198167"/>
            <a:ext cx="4130565" cy="461665"/>
          </a:xfrm>
          <a:prstGeom prst="rect">
            <a:avLst/>
          </a:prstGeom>
          <a:noFill/>
        </p:spPr>
        <p:txBody>
          <a:bodyPr wrap="square" rtlCol="0">
            <a:spAutoFit/>
          </a:bodyPr>
          <a:lstStyle/>
          <a:p>
            <a:pPr algn="ctr"/>
            <a:r>
              <a:rPr lang="en-US" sz="1200" dirty="0"/>
              <a:t>Place the tops of the D-sub shells onto the bottoms on each end. Put the connector screws and washers in as well.</a:t>
            </a:r>
          </a:p>
        </p:txBody>
      </p:sp>
    </p:spTree>
    <p:extLst>
      <p:ext uri="{BB962C8B-B14F-4D97-AF65-F5344CB8AC3E}">
        <p14:creationId xmlns:p14="http://schemas.microsoft.com/office/powerpoint/2010/main" val="2140524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ey&#10;&#10;Description automatically generated">
            <a:extLst>
              <a:ext uri="{FF2B5EF4-FFF2-40B4-BE49-F238E27FC236}">
                <a16:creationId xmlns:a16="http://schemas.microsoft.com/office/drawing/2014/main" id="{AAD25440-6109-2E4A-860D-80D87F56A7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900" y="829690"/>
            <a:ext cx="4371716" cy="5828955"/>
          </a:xfrm>
          <a:prstGeom prst="rect">
            <a:avLst/>
          </a:prstGeom>
        </p:spPr>
      </p:pic>
      <p:pic>
        <p:nvPicPr>
          <p:cNvPr id="7" name="Picture 6">
            <a:extLst>
              <a:ext uri="{FF2B5EF4-FFF2-40B4-BE49-F238E27FC236}">
                <a16:creationId xmlns:a16="http://schemas.microsoft.com/office/drawing/2014/main" id="{A922E580-90AB-E541-9D0A-FE4EEB7BD6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7383" y="829690"/>
            <a:ext cx="4371717" cy="5828956"/>
          </a:xfrm>
          <a:prstGeom prst="rect">
            <a:avLst/>
          </a:prstGeom>
        </p:spPr>
      </p:pic>
      <p:sp>
        <p:nvSpPr>
          <p:cNvPr id="5" name="TextBox 4">
            <a:extLst>
              <a:ext uri="{FF2B5EF4-FFF2-40B4-BE49-F238E27FC236}">
                <a16:creationId xmlns:a16="http://schemas.microsoft.com/office/drawing/2014/main" id="{FD85EC1E-5E12-2E4A-BF1F-4135EADBA5AF}"/>
              </a:ext>
            </a:extLst>
          </p:cNvPr>
          <p:cNvSpPr txBox="1"/>
          <p:nvPr/>
        </p:nvSpPr>
        <p:spPr>
          <a:xfrm>
            <a:off x="1418896" y="304458"/>
            <a:ext cx="9354207" cy="276999"/>
          </a:xfrm>
          <a:prstGeom prst="rect">
            <a:avLst/>
          </a:prstGeom>
          <a:noFill/>
        </p:spPr>
        <p:txBody>
          <a:bodyPr wrap="square" rtlCol="0">
            <a:spAutoFit/>
          </a:bodyPr>
          <a:lstStyle/>
          <a:p>
            <a:pPr algn="ctr"/>
            <a:r>
              <a:rPr lang="en-US" sz="1200" dirty="0"/>
              <a:t>Close each D-sub shell using the screws and nuts.</a:t>
            </a:r>
          </a:p>
        </p:txBody>
      </p:sp>
    </p:spTree>
    <p:extLst>
      <p:ext uri="{BB962C8B-B14F-4D97-AF65-F5344CB8AC3E}">
        <p14:creationId xmlns:p14="http://schemas.microsoft.com/office/powerpoint/2010/main" val="201921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10;&#10;Description automatically generated">
            <a:extLst>
              <a:ext uri="{FF2B5EF4-FFF2-40B4-BE49-F238E27FC236}">
                <a16:creationId xmlns:a16="http://schemas.microsoft.com/office/drawing/2014/main" id="{B0BDE2FD-2EB7-6F4A-938A-CD22B46FE180}"/>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A2E1281-1153-A642-9E04-4C979E37B8DA}"/>
              </a:ext>
            </a:extLst>
          </p:cNvPr>
          <p:cNvSpPr txBox="1"/>
          <p:nvPr/>
        </p:nvSpPr>
        <p:spPr>
          <a:xfrm>
            <a:off x="6096000" y="3290500"/>
            <a:ext cx="4901081" cy="276999"/>
          </a:xfrm>
          <a:prstGeom prst="rect">
            <a:avLst/>
          </a:prstGeom>
          <a:noFill/>
        </p:spPr>
        <p:txBody>
          <a:bodyPr wrap="square" rtlCol="0">
            <a:spAutoFit/>
          </a:bodyPr>
          <a:lstStyle/>
          <a:p>
            <a:pPr algn="ctr"/>
            <a:r>
              <a:rPr lang="en-US" sz="1200" dirty="0"/>
              <a:t>Wire harness complete! The ground wire will be </a:t>
            </a:r>
            <a:r>
              <a:rPr lang="en-US" sz="1200"/>
              <a:t>given a </a:t>
            </a:r>
            <a:r>
              <a:rPr lang="en-US" sz="1200" dirty="0"/>
              <a:t>tip later.</a:t>
            </a:r>
          </a:p>
        </p:txBody>
      </p:sp>
    </p:spTree>
    <p:extLst>
      <p:ext uri="{BB962C8B-B14F-4D97-AF65-F5344CB8AC3E}">
        <p14:creationId xmlns:p14="http://schemas.microsoft.com/office/powerpoint/2010/main" val="162210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32B0E7D5-5F4B-3540-BCCC-43C130D13D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1976" y="761291"/>
            <a:ext cx="7968048" cy="5976036"/>
          </a:xfrm>
          <a:prstGeom prst="rect">
            <a:avLst/>
          </a:prstGeom>
        </p:spPr>
      </p:pic>
      <p:sp>
        <p:nvSpPr>
          <p:cNvPr id="3" name="TextBox 2">
            <a:extLst>
              <a:ext uri="{FF2B5EF4-FFF2-40B4-BE49-F238E27FC236}">
                <a16:creationId xmlns:a16="http://schemas.microsoft.com/office/drawing/2014/main" id="{31AAC87D-3DC0-D246-8213-F9121DF962CE}"/>
              </a:ext>
            </a:extLst>
          </p:cNvPr>
          <p:cNvSpPr txBox="1"/>
          <p:nvPr/>
        </p:nvSpPr>
        <p:spPr>
          <a:xfrm>
            <a:off x="2790496" y="297312"/>
            <a:ext cx="6611008" cy="276999"/>
          </a:xfrm>
          <a:prstGeom prst="rect">
            <a:avLst/>
          </a:prstGeom>
          <a:noFill/>
        </p:spPr>
        <p:txBody>
          <a:bodyPr wrap="square" rtlCol="0">
            <a:spAutoFit/>
          </a:bodyPr>
          <a:lstStyle/>
          <a:p>
            <a:pPr algn="ctr"/>
            <a:r>
              <a:rPr lang="en-US" sz="1200" dirty="0"/>
              <a:t>Measure out and cut 40 inches of yellow and orange 28 </a:t>
            </a:r>
            <a:r>
              <a:rPr lang="en-US" sz="1200" dirty="0" err="1"/>
              <a:t>awg</a:t>
            </a:r>
            <a:r>
              <a:rPr lang="en-US" sz="1200" dirty="0"/>
              <a:t> wire as well as black and red 20 </a:t>
            </a:r>
            <a:r>
              <a:rPr lang="en-US" sz="1200" dirty="0" err="1"/>
              <a:t>awg</a:t>
            </a:r>
            <a:r>
              <a:rPr lang="en-US" sz="1200" dirty="0"/>
              <a:t> wire.</a:t>
            </a:r>
          </a:p>
        </p:txBody>
      </p:sp>
    </p:spTree>
    <p:extLst>
      <p:ext uri="{BB962C8B-B14F-4D97-AF65-F5344CB8AC3E}">
        <p14:creationId xmlns:p14="http://schemas.microsoft.com/office/powerpoint/2010/main" val="41750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floor, wall, cluttered&#10;&#10;Description automatically generated">
            <a:extLst>
              <a:ext uri="{FF2B5EF4-FFF2-40B4-BE49-F238E27FC236}">
                <a16:creationId xmlns:a16="http://schemas.microsoft.com/office/drawing/2014/main" id="{DFD74DF0-633C-4D45-B1EB-86E03A685A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3818" y="869164"/>
            <a:ext cx="4380949" cy="5841266"/>
          </a:xfrm>
          <a:prstGeom prst="rect">
            <a:avLst/>
          </a:prstGeom>
        </p:spPr>
      </p:pic>
      <p:pic>
        <p:nvPicPr>
          <p:cNvPr id="7" name="Picture 6" descr="A picture containing pen&#10;&#10;Description automatically generated">
            <a:extLst>
              <a:ext uri="{FF2B5EF4-FFF2-40B4-BE49-F238E27FC236}">
                <a16:creationId xmlns:a16="http://schemas.microsoft.com/office/drawing/2014/main" id="{10150095-8977-0D4C-837C-060FDFD516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7233" y="869165"/>
            <a:ext cx="4380949" cy="5841265"/>
          </a:xfrm>
          <a:prstGeom prst="rect">
            <a:avLst/>
          </a:prstGeom>
        </p:spPr>
      </p:pic>
      <p:sp>
        <p:nvSpPr>
          <p:cNvPr id="5" name="TextBox 4">
            <a:extLst>
              <a:ext uri="{FF2B5EF4-FFF2-40B4-BE49-F238E27FC236}">
                <a16:creationId xmlns:a16="http://schemas.microsoft.com/office/drawing/2014/main" id="{25DE846F-A5F7-BC43-9329-CFF4BC4C0AFE}"/>
              </a:ext>
            </a:extLst>
          </p:cNvPr>
          <p:cNvSpPr txBox="1"/>
          <p:nvPr/>
        </p:nvSpPr>
        <p:spPr>
          <a:xfrm>
            <a:off x="1521665" y="285981"/>
            <a:ext cx="9148670" cy="461665"/>
          </a:xfrm>
          <a:prstGeom prst="rect">
            <a:avLst/>
          </a:prstGeom>
          <a:noFill/>
        </p:spPr>
        <p:txBody>
          <a:bodyPr wrap="square" rtlCol="0">
            <a:spAutoFit/>
          </a:bodyPr>
          <a:lstStyle/>
          <a:p>
            <a:pPr algn="ctr"/>
            <a:r>
              <a:rPr lang="en-US" sz="1200" dirty="0"/>
              <a:t>To make the twisted pairs, line the vise with masking tape. Put one end of the yellow and orange wires into the vise and the other into the drill. Run the drill till the wires are sufficiently twisted (for reference see the next slide). Repeat with the black and red wires.</a:t>
            </a:r>
          </a:p>
        </p:txBody>
      </p:sp>
    </p:spTree>
    <p:extLst>
      <p:ext uri="{BB962C8B-B14F-4D97-AF65-F5344CB8AC3E}">
        <p14:creationId xmlns:p14="http://schemas.microsoft.com/office/powerpoint/2010/main" val="189580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asuring stick, different&#10;&#10;Description automatically generated">
            <a:extLst>
              <a:ext uri="{FF2B5EF4-FFF2-40B4-BE49-F238E27FC236}">
                <a16:creationId xmlns:a16="http://schemas.microsoft.com/office/drawing/2014/main" id="{9F533BEC-9422-3945-988B-E1D25537019B}"/>
              </a:ext>
            </a:extLst>
          </p:cNvPr>
          <p:cNvPicPr>
            <a:picLocks noChangeAspect="1"/>
          </p:cNvPicPr>
          <p:nvPr/>
        </p:nvPicPr>
        <p:blipFill>
          <a:blip r:embed="rId2"/>
          <a:stretch>
            <a:fillRect/>
          </a:stretch>
        </p:blipFill>
        <p:spPr>
          <a:xfrm rot="16200000">
            <a:off x="3090476" y="-201055"/>
            <a:ext cx="5803043" cy="7737391"/>
          </a:xfrm>
          <a:prstGeom prst="rect">
            <a:avLst/>
          </a:prstGeom>
        </p:spPr>
      </p:pic>
      <p:sp>
        <p:nvSpPr>
          <p:cNvPr id="3" name="TextBox 2">
            <a:extLst>
              <a:ext uri="{FF2B5EF4-FFF2-40B4-BE49-F238E27FC236}">
                <a16:creationId xmlns:a16="http://schemas.microsoft.com/office/drawing/2014/main" id="{DEA2A5CD-3FFF-C143-9342-667D77364B4E}"/>
              </a:ext>
            </a:extLst>
          </p:cNvPr>
          <p:cNvSpPr txBox="1"/>
          <p:nvPr/>
        </p:nvSpPr>
        <p:spPr>
          <a:xfrm>
            <a:off x="1891862" y="288838"/>
            <a:ext cx="8408276" cy="276999"/>
          </a:xfrm>
          <a:prstGeom prst="rect">
            <a:avLst/>
          </a:prstGeom>
          <a:noFill/>
        </p:spPr>
        <p:txBody>
          <a:bodyPr wrap="square" rtlCol="0">
            <a:spAutoFit/>
          </a:bodyPr>
          <a:lstStyle/>
          <a:p>
            <a:pPr algn="ctr"/>
            <a:r>
              <a:rPr lang="en-US" sz="1200" dirty="0"/>
              <a:t>Trim the ends of </a:t>
            </a:r>
            <a:r>
              <a:rPr lang="en-US" sz="1200"/>
              <a:t>each twisted </a:t>
            </a:r>
            <a:r>
              <a:rPr lang="en-US" sz="1200" dirty="0"/>
              <a:t>pairs where they were in the vise and drill. Once trimmed they should measure about 32.5 inches.</a:t>
            </a:r>
          </a:p>
        </p:txBody>
      </p:sp>
    </p:spTree>
    <p:extLst>
      <p:ext uri="{BB962C8B-B14F-4D97-AF65-F5344CB8AC3E}">
        <p14:creationId xmlns:p14="http://schemas.microsoft.com/office/powerpoint/2010/main" val="398331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CDB26-939D-4E4B-9041-3D08FF3FD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238362" y="1285361"/>
            <a:ext cx="4660041" cy="6213388"/>
          </a:xfrm>
          <a:prstGeom prst="rect">
            <a:avLst/>
          </a:prstGeom>
        </p:spPr>
      </p:pic>
      <p:pic>
        <p:nvPicPr>
          <p:cNvPr id="6" name="Picture 5">
            <a:extLst>
              <a:ext uri="{FF2B5EF4-FFF2-40B4-BE49-F238E27FC236}">
                <a16:creationId xmlns:a16="http://schemas.microsoft.com/office/drawing/2014/main" id="{0EA33A4E-8931-F547-B001-36B4794F5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923" y="543698"/>
            <a:ext cx="4633784" cy="6178378"/>
          </a:xfrm>
          <a:prstGeom prst="rect">
            <a:avLst/>
          </a:prstGeom>
        </p:spPr>
      </p:pic>
      <p:sp>
        <p:nvSpPr>
          <p:cNvPr id="4" name="TextBox 3">
            <a:extLst>
              <a:ext uri="{FF2B5EF4-FFF2-40B4-BE49-F238E27FC236}">
                <a16:creationId xmlns:a16="http://schemas.microsoft.com/office/drawing/2014/main" id="{02434EBD-2F24-FF49-83D9-FFA5635A1596}"/>
              </a:ext>
            </a:extLst>
          </p:cNvPr>
          <p:cNvSpPr txBox="1"/>
          <p:nvPr/>
        </p:nvSpPr>
        <p:spPr>
          <a:xfrm>
            <a:off x="5961817" y="1222222"/>
            <a:ext cx="5213130" cy="276999"/>
          </a:xfrm>
          <a:prstGeom prst="rect">
            <a:avLst/>
          </a:prstGeom>
          <a:noFill/>
        </p:spPr>
        <p:txBody>
          <a:bodyPr wrap="square" rtlCol="0">
            <a:spAutoFit/>
          </a:bodyPr>
          <a:lstStyle/>
          <a:p>
            <a:pPr algn="ctr"/>
            <a:r>
              <a:rPr lang="en-US" sz="1200" dirty="0"/>
              <a:t>Measure out 21.5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2637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5D27582-6D2A-0145-BD67-F4783C9F6D7D}"/>
              </a:ext>
            </a:extLst>
          </p:cNvPr>
          <p:cNvPicPr>
            <a:picLocks noChangeAspect="1"/>
          </p:cNvPicPr>
          <p:nvPr/>
        </p:nvPicPr>
        <p:blipFill>
          <a:blip r:embed="rId2"/>
          <a:stretch>
            <a:fillRect/>
          </a:stretch>
        </p:blipFill>
        <p:spPr>
          <a:xfrm rot="16200000">
            <a:off x="3169764" y="-128531"/>
            <a:ext cx="5852470" cy="7803293"/>
          </a:xfrm>
          <a:prstGeom prst="rect">
            <a:avLst/>
          </a:prstGeom>
        </p:spPr>
      </p:pic>
      <p:sp>
        <p:nvSpPr>
          <p:cNvPr id="4" name="TextBox 3">
            <a:extLst>
              <a:ext uri="{FF2B5EF4-FFF2-40B4-BE49-F238E27FC236}">
                <a16:creationId xmlns:a16="http://schemas.microsoft.com/office/drawing/2014/main" id="{247BC21F-19DA-494C-B4FA-9DF0C75ACC1E}"/>
              </a:ext>
            </a:extLst>
          </p:cNvPr>
          <p:cNvSpPr txBox="1"/>
          <p:nvPr/>
        </p:nvSpPr>
        <p:spPr>
          <a:xfrm>
            <a:off x="1618592" y="310852"/>
            <a:ext cx="8954813" cy="276999"/>
          </a:xfrm>
          <a:prstGeom prst="rect">
            <a:avLst/>
          </a:prstGeom>
          <a:noFill/>
        </p:spPr>
        <p:txBody>
          <a:bodyPr wrap="square" rtlCol="0">
            <a:spAutoFit/>
          </a:bodyPr>
          <a:lstStyle/>
          <a:p>
            <a:pPr algn="ctr"/>
            <a:r>
              <a:rPr lang="en-US" sz="1200" dirty="0"/>
              <a:t>Put the twisted wires into the expanded metal braid. 2.5 inches of the twisted wires should stick out from the metal braid on one end.</a:t>
            </a:r>
          </a:p>
        </p:txBody>
      </p:sp>
    </p:spTree>
    <p:extLst>
      <p:ext uri="{BB962C8B-B14F-4D97-AF65-F5344CB8AC3E}">
        <p14:creationId xmlns:p14="http://schemas.microsoft.com/office/powerpoint/2010/main" val="134921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3766</TotalTime>
  <Words>1455</Words>
  <Application>Microsoft Macintosh PowerPoint</Application>
  <PresentationFormat>Widescreen</PresentationFormat>
  <Paragraphs>50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Control Board to Diaphragm Pump Cable</vt:lpstr>
      <vt:lpstr>Materials</vt:lpstr>
      <vt:lpstr>PowerPoint Presentation</vt:lpstr>
      <vt:lpstr>D sub Crimp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72</cp:revision>
  <dcterms:created xsi:type="dcterms:W3CDTF">2021-04-26T17:34:34Z</dcterms:created>
  <dcterms:modified xsi:type="dcterms:W3CDTF">2021-05-19T12:48:18Z</dcterms:modified>
</cp:coreProperties>
</file>